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59" r:id="rId4"/>
    <p:sldId id="260" r:id="rId5"/>
    <p:sldId id="257" r:id="rId6"/>
    <p:sldId id="287" r:id="rId7"/>
    <p:sldId id="288" r:id="rId8"/>
    <p:sldId id="289" r:id="rId9"/>
    <p:sldId id="290" r:id="rId10"/>
    <p:sldId id="291" r:id="rId11"/>
    <p:sldId id="292" r:id="rId12"/>
    <p:sldId id="293" r:id="rId13"/>
    <p:sldId id="294" r:id="rId14"/>
    <p:sldId id="295" r:id="rId15"/>
    <p:sldId id="296" r:id="rId16"/>
    <p:sldId id="297" r:id="rId17"/>
    <p:sldId id="299" r:id="rId18"/>
    <p:sldId id="300" r:id="rId19"/>
    <p:sldId id="298" r:id="rId20"/>
    <p:sldId id="263" r:id="rId21"/>
    <p:sldId id="307" r:id="rId22"/>
    <p:sldId id="308" r:id="rId23"/>
    <p:sldId id="277" r:id="rId24"/>
    <p:sldId id="311" r:id="rId25"/>
    <p:sldId id="310" r:id="rId26"/>
    <p:sldId id="284" r:id="rId27"/>
    <p:sldId id="285" r:id="rId28"/>
    <p:sldId id="303" r:id="rId29"/>
    <p:sldId id="304" r:id="rId30"/>
    <p:sldId id="305" r:id="rId31"/>
    <p:sldId id="306"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p:scale>
          <a:sx n="136" d="100"/>
          <a:sy n="136" d="100"/>
        </p:scale>
        <p:origin x="1032" y="65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1"/>
    </c:view3D>
    <c:floor>
      <c:thickness val="0"/>
    </c:floor>
    <c:sideWall>
      <c:thickness val="0"/>
    </c:sideWall>
    <c:backWall>
      <c:thickness val="0"/>
    </c:backWall>
    <c:plotArea>
      <c:layout>
        <c:manualLayout>
          <c:layoutTarget val="inner"/>
          <c:xMode val="edge"/>
          <c:yMode val="edge"/>
          <c:x val="7.0683808329268571E-2"/>
          <c:y val="0.12355501716131638"/>
          <c:w val="0.59107239122778554"/>
          <c:h val="0.70342167117170062"/>
        </c:manualLayout>
      </c:layout>
      <c:pie3DChart>
        <c:varyColors val="1"/>
        <c:ser>
          <c:idx val="0"/>
          <c:order val="0"/>
          <c:tx>
            <c:strRef>
              <c:f>Sheet1!$AC$1</c:f>
              <c:strCache>
                <c:ptCount val="1"/>
                <c:pt idx="0">
                  <c:v>Total</c:v>
                </c:pt>
              </c:strCache>
            </c:strRef>
          </c:tx>
          <c:spPr>
            <a:scene3d>
              <a:camera prst="orthographicFront"/>
              <a:lightRig rig="threePt" dir="t"/>
            </a:scene3d>
            <a:sp3d prstMaterial="softEdge"/>
          </c:spPr>
          <c:dLbls>
            <c:dLbl>
              <c:idx val="2"/>
              <c:layout/>
              <c:dLblPos val="inEnd"/>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1110-47BD-825B-E3EE7C19DF4F}"/>
                </c:ext>
              </c:extLst>
            </c:dLbl>
            <c:spPr>
              <a:noFill/>
            </c:spPr>
            <c:txPr>
              <a:bodyPr/>
              <a:lstStyle/>
              <a:p>
                <a:pPr>
                  <a:defRPr sz="1800" b="1" i="0">
                    <a:solidFill>
                      <a:schemeClr val="tx1"/>
                    </a:solidFill>
                    <a:effectLs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Sheet1!$AB$2:$AB$5</c:f>
              <c:strCache>
                <c:ptCount val="4"/>
                <c:pt idx="0">
                  <c:v>Federal</c:v>
                </c:pt>
                <c:pt idx="1">
                  <c:v>Commercial/Industrial</c:v>
                </c:pt>
                <c:pt idx="2">
                  <c:v>Other Non-Profit Organizations</c:v>
                </c:pt>
                <c:pt idx="3">
                  <c:v>Internal</c:v>
                </c:pt>
              </c:strCache>
            </c:strRef>
          </c:cat>
          <c:val>
            <c:numRef>
              <c:f>Sheet1!$AC$2:$AC$5</c:f>
              <c:numCache>
                <c:formatCode>General</c:formatCode>
                <c:ptCount val="4"/>
                <c:pt idx="0">
                  <c:v>90</c:v>
                </c:pt>
                <c:pt idx="1">
                  <c:v>61</c:v>
                </c:pt>
                <c:pt idx="2">
                  <c:v>11</c:v>
                </c:pt>
                <c:pt idx="3">
                  <c:v>8</c:v>
                </c:pt>
              </c:numCache>
            </c:numRef>
          </c:val>
          <c:extLst>
            <c:ext xmlns:c16="http://schemas.microsoft.com/office/drawing/2014/chart" uri="{C3380CC4-5D6E-409C-BE32-E72D297353CC}">
              <c16:uniqueId val="{00000001-1110-47BD-825B-E3EE7C19DF4F}"/>
            </c:ext>
          </c:extLst>
        </c:ser>
        <c:dLbls>
          <c:showLegendKey val="0"/>
          <c:showVal val="0"/>
          <c:showCatName val="0"/>
          <c:showSerName val="0"/>
          <c:showPercent val="0"/>
          <c:showBubbleSize val="0"/>
          <c:showLeaderLines val="1"/>
        </c:dLbls>
      </c:pie3DChart>
    </c:plotArea>
    <c:legend>
      <c:legendPos val="r"/>
      <c:layout/>
      <c:overlay val="0"/>
      <c:txPr>
        <a:bodyPr/>
        <a:lstStyle/>
        <a:p>
          <a:pPr>
            <a:defRPr sz="2000" b="1"/>
          </a:pPr>
          <a:endParaRPr lang="en-US"/>
        </a:p>
      </c:txPr>
    </c:legend>
    <c:plotVisOnly val="1"/>
    <c:dispBlanksAs val="gap"/>
    <c:showDLblsOverMax val="0"/>
  </c:chart>
  <c:spPr>
    <a:noFill/>
    <a:ln>
      <a:noFill/>
    </a:ln>
    <a:effectLst/>
    <a:scene3d>
      <a:camera prst="orthographicFront"/>
      <a:lightRig rig="threePt" dir="t"/>
    </a:scene3d>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8927291540480519E-2"/>
          <c:y val="0.14362013839179194"/>
          <c:w val="0.58430562558990473"/>
          <c:h val="0.65563063707945601"/>
        </c:manualLayout>
      </c:layout>
      <c:pie3DChart>
        <c:varyColors val="1"/>
        <c:ser>
          <c:idx val="0"/>
          <c:order val="0"/>
          <c:tx>
            <c:strRef>
              <c:f>Sheet1!$AP$1</c:f>
              <c:strCache>
                <c:ptCount val="1"/>
                <c:pt idx="0">
                  <c:v>Percentage</c:v>
                </c:pt>
              </c:strCache>
            </c:strRef>
          </c:tx>
          <c:spPr>
            <a:scene3d>
              <a:camera prst="orthographicFront"/>
              <a:lightRig rig="threePt" dir="t"/>
            </a:scene3d>
            <a:sp3d prstMaterial="metal"/>
          </c:spPr>
          <c:dLbls>
            <c:spPr>
              <a:noFill/>
              <a:ln>
                <a:noFill/>
              </a:ln>
              <a:effectLst/>
            </c:spPr>
            <c:txPr>
              <a:bodyPr/>
              <a:lstStyle/>
              <a:p>
                <a:pPr>
                  <a:defRPr sz="1600" b="1"/>
                </a:pPr>
                <a:endParaRPr lang="en-US"/>
              </a:p>
            </c:tx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Sheet1!$AO$2:$AO$9</c:f>
              <c:strCache>
                <c:ptCount val="8"/>
                <c:pt idx="0">
                  <c:v>Clinical Trial</c:v>
                </c:pt>
                <c:pt idx="1">
                  <c:v>Mechanistic Study</c:v>
                </c:pt>
                <c:pt idx="2">
                  <c:v>Tissue</c:v>
                </c:pt>
                <c:pt idx="3">
                  <c:v>Sociobehavioral</c:v>
                </c:pt>
                <c:pt idx="4">
                  <c:v>Human Data Sets</c:v>
                </c:pt>
                <c:pt idx="5">
                  <c:v>Other</c:v>
                </c:pt>
                <c:pt idx="6">
                  <c:v>Survey Research</c:v>
                </c:pt>
                <c:pt idx="7">
                  <c:v>Quality Improvement</c:v>
                </c:pt>
              </c:strCache>
            </c:strRef>
          </c:cat>
          <c:val>
            <c:numRef>
              <c:f>Sheet1!$AP$2:$AP$9</c:f>
              <c:numCache>
                <c:formatCode>0%</c:formatCode>
                <c:ptCount val="8"/>
                <c:pt idx="0">
                  <c:v>0.53030303030303028</c:v>
                </c:pt>
                <c:pt idx="1">
                  <c:v>0.13636363636363635</c:v>
                </c:pt>
                <c:pt idx="2">
                  <c:v>0.12121212121212122</c:v>
                </c:pt>
                <c:pt idx="3">
                  <c:v>7.575757575757576E-2</c:v>
                </c:pt>
                <c:pt idx="4">
                  <c:v>6.8181818181818177E-2</c:v>
                </c:pt>
                <c:pt idx="5">
                  <c:v>5.3030303030303032E-2</c:v>
                </c:pt>
                <c:pt idx="6">
                  <c:v>7.575757575757576E-3</c:v>
                </c:pt>
                <c:pt idx="7">
                  <c:v>7.575757575757576E-3</c:v>
                </c:pt>
              </c:numCache>
            </c:numRef>
          </c:val>
          <c:extLst>
            <c:ext xmlns:c16="http://schemas.microsoft.com/office/drawing/2014/chart" uri="{C3380CC4-5D6E-409C-BE32-E72D297353CC}">
              <c16:uniqueId val="{00000000-09B1-42CE-9AB2-58B3C1DC35CB}"/>
            </c:ext>
          </c:extLst>
        </c:ser>
        <c:dLbls>
          <c:showLegendKey val="0"/>
          <c:showVal val="0"/>
          <c:showCatName val="0"/>
          <c:showSerName val="0"/>
          <c:showPercent val="0"/>
          <c:showBubbleSize val="0"/>
          <c:showLeaderLines val="1"/>
        </c:dLbls>
      </c:pie3DChart>
    </c:plotArea>
    <c:legend>
      <c:legendPos val="r"/>
      <c:legendEntry>
        <c:idx val="0"/>
        <c:txPr>
          <a:bodyPr/>
          <a:lstStyle/>
          <a:p>
            <a:pPr>
              <a:defRPr sz="1800" b="1"/>
            </a:pPr>
            <a:endParaRPr lang="en-US"/>
          </a:p>
        </c:txPr>
      </c:legendEntry>
      <c:legendEntry>
        <c:idx val="1"/>
        <c:txPr>
          <a:bodyPr/>
          <a:lstStyle/>
          <a:p>
            <a:pPr>
              <a:defRPr sz="1800" b="1"/>
            </a:pPr>
            <a:endParaRPr lang="en-US"/>
          </a:p>
        </c:txPr>
      </c:legendEntry>
      <c:layout>
        <c:manualLayout>
          <c:xMode val="edge"/>
          <c:yMode val="edge"/>
          <c:x val="0.67745342177055456"/>
          <c:y val="0.18230112145072774"/>
          <c:w val="0.30709463041257773"/>
          <c:h val="0.5623858267716535"/>
        </c:manualLayout>
      </c:layout>
      <c:overlay val="0"/>
      <c:txPr>
        <a:bodyPr/>
        <a:lstStyle/>
        <a:p>
          <a:pPr>
            <a:defRPr sz="1800" b="1"/>
          </a:pPr>
          <a:endParaRPr lang="en-US"/>
        </a:p>
      </c:txPr>
    </c:legend>
    <c:plotVisOnly val="1"/>
    <c:dispBlanksAs val="gap"/>
    <c:showDLblsOverMax val="0"/>
  </c:chart>
  <c:spPr>
    <a:noFill/>
    <a:ln>
      <a:noFill/>
    </a:ln>
    <a:effectLst/>
    <a:scene3d>
      <a:camera prst="orthographicFront"/>
      <a:lightRig rig="threePt" dir="t"/>
    </a:scene3d>
    <a:sp3d prstMaterial="dkEdge">
      <a:bevelT w="12700"/>
      <a:bevelB w="6350"/>
    </a:sp3d>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4DF7E-EB3B-4C10-80D5-69A0E7C00BBD}"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70899-E4CF-49D2-9F74-8219842545E9}" type="slidenum">
              <a:rPr lang="en-US" smtClean="0"/>
              <a:t>‹#›</a:t>
            </a:fld>
            <a:endParaRPr lang="en-US"/>
          </a:p>
        </p:txBody>
      </p:sp>
    </p:spTree>
    <p:extLst>
      <p:ext uri="{BB962C8B-B14F-4D97-AF65-F5344CB8AC3E}">
        <p14:creationId xmlns:p14="http://schemas.microsoft.com/office/powerpoint/2010/main" val="29238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30200" y="696913"/>
            <a:ext cx="6197600" cy="3486150"/>
          </a:xfrm>
          <a:ln/>
        </p:spPr>
      </p:sp>
      <p:sp>
        <p:nvSpPr>
          <p:cNvPr id="49155" name="Notes Placeholder 2"/>
          <p:cNvSpPr>
            <a:spLocks noGrp="1"/>
          </p:cNvSpPr>
          <p:nvPr>
            <p:ph type="body" idx="1"/>
          </p:nvPr>
        </p:nvSpPr>
        <p:spPr>
          <a:noFill/>
          <a:ln/>
        </p:spPr>
        <p:txBody>
          <a:bodyPr/>
          <a:lstStyle/>
          <a:p>
            <a:endParaRPr lang="en-US" dirty="0" smtClean="0"/>
          </a:p>
        </p:txBody>
      </p:sp>
      <p:sp>
        <p:nvSpPr>
          <p:cNvPr id="49156" name="Slide Number Placeholder 3"/>
          <p:cNvSpPr>
            <a:spLocks noGrp="1"/>
          </p:cNvSpPr>
          <p:nvPr>
            <p:ph type="sldNum" sz="quarter" idx="5"/>
          </p:nvPr>
        </p:nvSpPr>
        <p:spPr>
          <a:noFill/>
        </p:spPr>
        <p:txBody>
          <a:bodyPr/>
          <a:lstStyle/>
          <a:p>
            <a:fld id="{B38818D6-2254-4F0A-8AC3-304662EECA73}" type="slidenum">
              <a:rPr lang="en-US" smtClean="0">
                <a:solidFill>
                  <a:prstClr val="black"/>
                </a:solidFill>
              </a:rPr>
              <a:pPr/>
              <a:t>20</a:t>
            </a:fld>
            <a:endParaRPr lang="en-US" dirty="0" smtClean="0">
              <a:solidFill>
                <a:prstClr val="black"/>
              </a:solidFill>
            </a:endParaRPr>
          </a:p>
        </p:txBody>
      </p:sp>
    </p:spTree>
    <p:extLst>
      <p:ext uri="{BB962C8B-B14F-4D97-AF65-F5344CB8AC3E}">
        <p14:creationId xmlns:p14="http://schemas.microsoft.com/office/powerpoint/2010/main" val="56612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7EEBDE-17B4-430A-9FC1-4F9E73EBE3A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273184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EEBDE-17B4-430A-9FC1-4F9E73EBE3A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28324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EEBDE-17B4-430A-9FC1-4F9E73EBE3A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812537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5394" y="1836365"/>
            <a:ext cx="3024909" cy="2710422"/>
          </a:xfrm>
          <a:custGeom>
            <a:avLst/>
            <a:gdLst>
              <a:gd name="T0" fmla="*/ 2147483647 w 1429"/>
              <a:gd name="T1" fmla="*/ 916449107 h 1707"/>
              <a:gd name="T2" fmla="*/ 2052499937 w 1429"/>
              <a:gd name="T3" fmla="*/ 816061859 h 1707"/>
              <a:gd name="T4" fmla="*/ 1994553930 w 1429"/>
              <a:gd name="T5" fmla="*/ 0 h 1707"/>
              <a:gd name="T6" fmla="*/ 1488290835 w 1429"/>
              <a:gd name="T7" fmla="*/ 42098401 h 1707"/>
              <a:gd name="T8" fmla="*/ 1451694092 w 1429"/>
              <a:gd name="T9" fmla="*/ 816061859 h 1707"/>
              <a:gd name="T10" fmla="*/ 1113168980 w 1429"/>
              <a:gd name="T11" fmla="*/ 939117892 h 1707"/>
              <a:gd name="T12" fmla="*/ 628253403 w 1429"/>
              <a:gd name="T13" fmla="*/ 278496558 h 1707"/>
              <a:gd name="T14" fmla="*/ 289728291 w 1429"/>
              <a:gd name="T15" fmla="*/ 479274654 h 1707"/>
              <a:gd name="T16" fmla="*/ 609955031 w 1429"/>
              <a:gd name="T17" fmla="*/ 1217614450 h 1707"/>
              <a:gd name="T18" fmla="*/ 384271041 w 1429"/>
              <a:gd name="T19" fmla="*/ 1457251777 h 1707"/>
              <a:gd name="T20" fmla="*/ 0 w 1429"/>
              <a:gd name="T21" fmla="*/ 1369817606 h 1707"/>
              <a:gd name="T22" fmla="*/ 0 w 1429"/>
              <a:gd name="T23" fmla="*/ 2147483647 h 1707"/>
              <a:gd name="T24" fmla="*/ 308026662 w 1429"/>
              <a:gd name="T25" fmla="*/ 2147483647 h 1707"/>
              <a:gd name="T26" fmla="*/ 552009024 w 1429"/>
              <a:gd name="T27" fmla="*/ 2147483647 h 1707"/>
              <a:gd name="T28" fmla="*/ 213483912 w 1429"/>
              <a:gd name="T29" fmla="*/ 2147483647 h 1707"/>
              <a:gd name="T30" fmla="*/ 533710652 w 1429"/>
              <a:gd name="T31" fmla="*/ 2147483647 h 1707"/>
              <a:gd name="T32" fmla="*/ 1113168980 w 1429"/>
              <a:gd name="T33" fmla="*/ 2147483647 h 1707"/>
              <a:gd name="T34" fmla="*/ 1451694092 w 1429"/>
              <a:gd name="T35" fmla="*/ 2147483647 h 1707"/>
              <a:gd name="T36" fmla="*/ 1527938471 w 1429"/>
              <a:gd name="T37" fmla="*/ 2147483647 h 1707"/>
              <a:gd name="T38" fmla="*/ 2034201566 w 1429"/>
              <a:gd name="T39" fmla="*/ 2147483647 h 1707"/>
              <a:gd name="T40" fmla="*/ 2089096680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036915478 h 1707"/>
              <a:gd name="T68" fmla="*/ 2147483647 w 1429"/>
              <a:gd name="T69" fmla="*/ 1577070440 h 1707"/>
              <a:gd name="T70" fmla="*/ 2147483647 w 1429"/>
              <a:gd name="T71" fmla="*/ 1198184834 h 1707"/>
              <a:gd name="T72" fmla="*/ 2147483647 w 1429"/>
              <a:gd name="T73" fmla="*/ 1496112808 h 1707"/>
              <a:gd name="T74" fmla="*/ 2147483647 w 1429"/>
              <a:gd name="T75" fmla="*/ 1256475481 h 1707"/>
              <a:gd name="T76" fmla="*/ 2147483647 w 1429"/>
              <a:gd name="T77" fmla="*/ 560232286 h 1707"/>
              <a:gd name="T78" fmla="*/ 2147483647 w 1429"/>
              <a:gd name="T79" fmla="*/ 340026374 h 1707"/>
              <a:gd name="T80" fmla="*/ 2147483647 w 1429"/>
              <a:gd name="T81" fmla="*/ 91644910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5" name="Freeform 3"/>
          <p:cNvSpPr>
            <a:spLocks/>
          </p:cNvSpPr>
          <p:nvPr/>
        </p:nvSpPr>
        <p:spPr bwMode="hidden">
          <a:xfrm>
            <a:off x="144320" y="15409"/>
            <a:ext cx="1117984" cy="787213"/>
          </a:xfrm>
          <a:custGeom>
            <a:avLst/>
            <a:gdLst>
              <a:gd name="T0" fmla="*/ 1022248107 w 528"/>
              <a:gd name="T1" fmla="*/ 181185273 h 496"/>
              <a:gd name="T2" fmla="*/ 894085189 w 528"/>
              <a:gd name="T3" fmla="*/ 148831338 h 496"/>
              <a:gd name="T4" fmla="*/ 878828198 w 528"/>
              <a:gd name="T5" fmla="*/ 0 h 496"/>
              <a:gd name="T6" fmla="*/ 726253045 w 528"/>
              <a:gd name="T7" fmla="*/ 0 h 496"/>
              <a:gd name="T8" fmla="*/ 707944306 w 528"/>
              <a:gd name="T9" fmla="*/ 148831338 h 496"/>
              <a:gd name="T10" fmla="*/ 604193622 w 528"/>
              <a:gd name="T11" fmla="*/ 187657140 h 496"/>
              <a:gd name="T12" fmla="*/ 445516721 w 528"/>
              <a:gd name="T13" fmla="*/ 0 h 496"/>
              <a:gd name="T14" fmla="*/ 347869531 w 528"/>
              <a:gd name="T15" fmla="*/ 45295869 h 496"/>
              <a:gd name="T16" fmla="*/ 448568468 w 528"/>
              <a:gd name="T17" fmla="*/ 271778809 h 496"/>
              <a:gd name="T18" fmla="*/ 378383514 w 528"/>
              <a:gd name="T19" fmla="*/ 346194479 h 496"/>
              <a:gd name="T20" fmla="*/ 152575153 w 528"/>
              <a:gd name="T21" fmla="*/ 262072809 h 496"/>
              <a:gd name="T22" fmla="*/ 97647189 w 528"/>
              <a:gd name="T23" fmla="*/ 352666345 h 496"/>
              <a:gd name="T24" fmla="*/ 274634576 w 528"/>
              <a:gd name="T25" fmla="*/ 514439617 h 496"/>
              <a:gd name="T26" fmla="*/ 244118847 w 528"/>
              <a:gd name="T27" fmla="*/ 637387088 h 496"/>
              <a:gd name="T28" fmla="*/ 6103495 w 528"/>
              <a:gd name="T29" fmla="*/ 653563156 h 496"/>
              <a:gd name="T30" fmla="*/ 0 w 528"/>
              <a:gd name="T31" fmla="*/ 789454359 h 496"/>
              <a:gd name="T32" fmla="*/ 244118847 w 528"/>
              <a:gd name="T33" fmla="*/ 828278362 h 496"/>
              <a:gd name="T34" fmla="*/ 268531081 w 528"/>
              <a:gd name="T35" fmla="*/ 944755765 h 496"/>
              <a:gd name="T36" fmla="*/ 88493693 w 528"/>
              <a:gd name="T37" fmla="*/ 1116235038 h 496"/>
              <a:gd name="T38" fmla="*/ 152575153 w 528"/>
              <a:gd name="T39" fmla="*/ 1223006441 h 496"/>
              <a:gd name="T40" fmla="*/ 353973027 w 528"/>
              <a:gd name="T41" fmla="*/ 1122706904 h 496"/>
              <a:gd name="T42" fmla="*/ 430259729 w 528"/>
              <a:gd name="T43" fmla="*/ 1203592641 h 496"/>
              <a:gd name="T44" fmla="*/ 326509045 w 528"/>
              <a:gd name="T45" fmla="*/ 1407427647 h 496"/>
              <a:gd name="T46" fmla="*/ 424156234 w 528"/>
              <a:gd name="T47" fmla="*/ 1494785250 h 496"/>
              <a:gd name="T48" fmla="*/ 604193622 w 528"/>
              <a:gd name="T49" fmla="*/ 1307128111 h 496"/>
              <a:gd name="T50" fmla="*/ 707944306 w 528"/>
              <a:gd name="T51" fmla="*/ 1345953912 h 496"/>
              <a:gd name="T52" fmla="*/ 732356540 w 528"/>
              <a:gd name="T53" fmla="*/ 1598320720 h 496"/>
              <a:gd name="T54" fmla="*/ 891033441 w 528"/>
              <a:gd name="T55" fmla="*/ 1604790788 h 496"/>
              <a:gd name="T56" fmla="*/ 906292179 w 528"/>
              <a:gd name="T57" fmla="*/ 1339482046 h 496"/>
              <a:gd name="T58" fmla="*/ 1040556846 w 528"/>
              <a:gd name="T59" fmla="*/ 1303892178 h 496"/>
              <a:gd name="T60" fmla="*/ 1199233747 w 528"/>
              <a:gd name="T61" fmla="*/ 1488313384 h 496"/>
              <a:gd name="T62" fmla="*/ 1302984432 w 528"/>
              <a:gd name="T63" fmla="*/ 1420369581 h 496"/>
              <a:gd name="T64" fmla="*/ 1199233747 w 528"/>
              <a:gd name="T65" fmla="*/ 1197122573 h 496"/>
              <a:gd name="T66" fmla="*/ 1269418702 w 528"/>
              <a:gd name="T67" fmla="*/ 1103293104 h 496"/>
              <a:gd name="T68" fmla="*/ 1476920071 w 528"/>
              <a:gd name="T69" fmla="*/ 1210064507 h 496"/>
              <a:gd name="T70" fmla="*/ 1540999783 w 528"/>
              <a:gd name="T71" fmla="*/ 1093587104 h 496"/>
              <a:gd name="T72" fmla="*/ 1348757152 w 528"/>
              <a:gd name="T73" fmla="*/ 944755765 h 496"/>
              <a:gd name="T74" fmla="*/ 1373169386 w 528"/>
              <a:gd name="T75" fmla="*/ 815336428 h 496"/>
              <a:gd name="T76" fmla="*/ 1611184738 w 528"/>
              <a:gd name="T77" fmla="*/ 789454359 h 496"/>
              <a:gd name="T78" fmla="*/ 1605081243 w 528"/>
              <a:gd name="T79" fmla="*/ 660035022 h 496"/>
              <a:gd name="T80" fmla="*/ 1367065891 w 528"/>
              <a:gd name="T81" fmla="*/ 624445154 h 496"/>
              <a:gd name="T82" fmla="*/ 1342653657 w 528"/>
              <a:gd name="T83" fmla="*/ 524145618 h 496"/>
              <a:gd name="T84" fmla="*/ 1534898035 w 528"/>
              <a:gd name="T85" fmla="*/ 385020280 h 496"/>
              <a:gd name="T86" fmla="*/ 1470816576 w 528"/>
              <a:gd name="T87" fmla="*/ 265308742 h 496"/>
              <a:gd name="T88" fmla="*/ 1257211711 w 528"/>
              <a:gd name="T89" fmla="*/ 359136412 h 496"/>
              <a:gd name="T90" fmla="*/ 1187028504 w 528"/>
              <a:gd name="T91" fmla="*/ 284720743 h 496"/>
              <a:gd name="T92" fmla="*/ 1296880937 w 528"/>
              <a:gd name="T93" fmla="*/ 67945602 h 496"/>
              <a:gd name="T94" fmla="*/ 1193130252 w 528"/>
              <a:gd name="T95" fmla="*/ 0 h 496"/>
              <a:gd name="T96" fmla="*/ 1022248107 w 528"/>
              <a:gd name="T97" fmla="*/ 181185273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6" name="Freeform 4"/>
          <p:cNvSpPr>
            <a:spLocks/>
          </p:cNvSpPr>
          <p:nvPr/>
        </p:nvSpPr>
        <p:spPr bwMode="hidden">
          <a:xfrm>
            <a:off x="1589425" y="354387"/>
            <a:ext cx="3022985" cy="2269191"/>
          </a:xfrm>
          <a:custGeom>
            <a:avLst/>
            <a:gdLst>
              <a:gd name="T0" fmla="*/ 1709331174 w 2312"/>
              <a:gd name="T1" fmla="*/ 474719699 h 2313"/>
              <a:gd name="T2" fmla="*/ 1495227902 w 2312"/>
              <a:gd name="T3" fmla="*/ 422797701 h 2313"/>
              <a:gd name="T4" fmla="*/ 1466138499 w 2312"/>
              <a:gd name="T5" fmla="*/ 0 h 2313"/>
              <a:gd name="T6" fmla="*/ 1204327398 w 2312"/>
              <a:gd name="T7" fmla="*/ 21016523 h 2313"/>
              <a:gd name="T8" fmla="*/ 1184546129 w 2312"/>
              <a:gd name="T9" fmla="*/ 422797701 h 2313"/>
              <a:gd name="T10" fmla="*/ 1010006473 w 2312"/>
              <a:gd name="T11" fmla="*/ 485846160 h 2313"/>
              <a:gd name="T12" fmla="*/ 757504585 w 2312"/>
              <a:gd name="T13" fmla="*/ 144641758 h 2313"/>
              <a:gd name="T14" fmla="*/ 582964930 w 2312"/>
              <a:gd name="T15" fmla="*/ 248485754 h 2313"/>
              <a:gd name="T16" fmla="*/ 748195372 w 2312"/>
              <a:gd name="T17" fmla="*/ 629251520 h 2313"/>
              <a:gd name="T18" fmla="*/ 631835602 w 2312"/>
              <a:gd name="T19" fmla="*/ 754112040 h 2313"/>
              <a:gd name="T20" fmla="*/ 252501888 w 2312"/>
              <a:gd name="T21" fmla="*/ 609471394 h 2313"/>
              <a:gd name="T22" fmla="*/ 165231521 w 2312"/>
              <a:gd name="T23" fmla="*/ 764002103 h 2313"/>
              <a:gd name="T24" fmla="*/ 456132025 w 2312"/>
              <a:gd name="T25" fmla="*/ 1032269095 h 2313"/>
              <a:gd name="T26" fmla="*/ 408424196 w 2312"/>
              <a:gd name="T27" fmla="*/ 1238721803 h 2313"/>
              <a:gd name="T28" fmla="*/ 9309213 w 2312"/>
              <a:gd name="T29" fmla="*/ 1269628389 h 2313"/>
              <a:gd name="T30" fmla="*/ 0 w 2312"/>
              <a:gd name="T31" fmla="*/ 1497098732 h 2313"/>
              <a:gd name="T32" fmla="*/ 408424196 w 2312"/>
              <a:gd name="T33" fmla="*/ 1558910793 h 2313"/>
              <a:gd name="T34" fmla="*/ 446822812 w 2312"/>
              <a:gd name="T35" fmla="*/ 1754238152 h 2313"/>
              <a:gd name="T36" fmla="*/ 145450252 w 2312"/>
              <a:gd name="T37" fmla="*/ 2043520555 h 2313"/>
              <a:gd name="T38" fmla="*/ 252501888 w 2312"/>
              <a:gd name="T39" fmla="*/ 2147483647 h 2313"/>
              <a:gd name="T40" fmla="*/ 592273064 w 2312"/>
              <a:gd name="T41" fmla="*/ 2053410619 h 2313"/>
              <a:gd name="T42" fmla="*/ 719105969 w 2312"/>
              <a:gd name="T43" fmla="*/ 2147483647 h 2313"/>
              <a:gd name="T44" fmla="*/ 543402392 w 2312"/>
              <a:gd name="T45" fmla="*/ 2147483647 h 2313"/>
              <a:gd name="T46" fmla="*/ 708633913 w 2312"/>
              <a:gd name="T47" fmla="*/ 2147483647 h 2313"/>
              <a:gd name="T48" fmla="*/ 1010006473 w 2312"/>
              <a:gd name="T49" fmla="*/ 2147483647 h 2313"/>
              <a:gd name="T50" fmla="*/ 1184546129 w 2312"/>
              <a:gd name="T51" fmla="*/ 2147483647 h 2313"/>
              <a:gd name="T52" fmla="*/ 1224108666 w 2312"/>
              <a:gd name="T53" fmla="*/ 2147483647 h 2313"/>
              <a:gd name="T54" fmla="*/ 1485919767 w 2312"/>
              <a:gd name="T55" fmla="*/ 2147483647 h 2313"/>
              <a:gd name="T56" fmla="*/ 1515009171 w 2312"/>
              <a:gd name="T57" fmla="*/ 2147483647 h 2313"/>
              <a:gd name="T58" fmla="*/ 1738420577 w 2312"/>
              <a:gd name="T59" fmla="*/ 2147483647 h 2313"/>
              <a:gd name="T60" fmla="*/ 2001394520 w 2312"/>
              <a:gd name="T61" fmla="*/ 2147483647 h 2313"/>
              <a:gd name="T62" fmla="*/ 2147483647 w 2312"/>
              <a:gd name="T63" fmla="*/ 2147483647 h 2313"/>
              <a:gd name="T64" fmla="*/ 2001394520 w 2312"/>
              <a:gd name="T65" fmla="*/ 2147483647 h 2313"/>
              <a:gd name="T66" fmla="*/ 2117755369 w 2312"/>
              <a:gd name="T67" fmla="*/ 2022505144 h 2313"/>
              <a:gd name="T68" fmla="*/ 2147483647 w 2312"/>
              <a:gd name="T69" fmla="*/ 2147483647 h 2313"/>
              <a:gd name="T70" fmla="*/ 2147483647 w 2312"/>
              <a:gd name="T71" fmla="*/ 2002725018 h 2313"/>
              <a:gd name="T72" fmla="*/ 2147483647 w 2312"/>
              <a:gd name="T73" fmla="*/ 1754238152 h 2313"/>
              <a:gd name="T74" fmla="*/ 2147483647 w 2312"/>
              <a:gd name="T75" fmla="*/ 1537894269 h 2313"/>
              <a:gd name="T76" fmla="*/ 2147483647 w 2312"/>
              <a:gd name="T77" fmla="*/ 1497098732 h 2313"/>
              <a:gd name="T78" fmla="*/ 2147483647 w 2312"/>
              <a:gd name="T79" fmla="*/ 1279518452 h 2313"/>
              <a:gd name="T80" fmla="*/ 2147483647 w 2312"/>
              <a:gd name="T81" fmla="*/ 1217706391 h 2313"/>
              <a:gd name="T82" fmla="*/ 2147483647 w 2312"/>
              <a:gd name="T83" fmla="*/ 1053284507 h 2313"/>
              <a:gd name="T84" fmla="*/ 2147483647 w 2312"/>
              <a:gd name="T85" fmla="*/ 815925213 h 2313"/>
              <a:gd name="T86" fmla="*/ 2147483647 w 2312"/>
              <a:gd name="T87" fmla="*/ 619361457 h 2313"/>
              <a:gd name="T88" fmla="*/ 2097974101 w 2312"/>
              <a:gd name="T89" fmla="*/ 773892166 h 2313"/>
              <a:gd name="T90" fmla="*/ 1981613252 w 2312"/>
              <a:gd name="T91" fmla="*/ 650266932 h 2313"/>
              <a:gd name="T92" fmla="*/ 2147483647 w 2312"/>
              <a:gd name="T93" fmla="*/ 289282404 h 2313"/>
              <a:gd name="T94" fmla="*/ 1990922465 w 2312"/>
              <a:gd name="T95" fmla="*/ 175547232 h 2313"/>
              <a:gd name="T96" fmla="*/ 1709331174 w 2312"/>
              <a:gd name="T97" fmla="*/ 474719699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7" name="Freeform 5"/>
          <p:cNvSpPr>
            <a:spLocks/>
          </p:cNvSpPr>
          <p:nvPr/>
        </p:nvSpPr>
        <p:spPr bwMode="hidden">
          <a:xfrm>
            <a:off x="3377046" y="1270468"/>
            <a:ext cx="4893348" cy="3671327"/>
          </a:xfrm>
          <a:custGeom>
            <a:avLst/>
            <a:gdLst>
              <a:gd name="T0" fmla="*/ 2147483647 w 2312"/>
              <a:gd name="T1" fmla="*/ 1242627764 h 2313"/>
              <a:gd name="T2" fmla="*/ 2147483647 w 2312"/>
              <a:gd name="T3" fmla="*/ 1106716083 h 2313"/>
              <a:gd name="T4" fmla="*/ 2147483647 w 2312"/>
              <a:gd name="T5" fmla="*/ 0 h 2313"/>
              <a:gd name="T6" fmla="*/ 2147483647 w 2312"/>
              <a:gd name="T7" fmla="*/ 55011914 h 2313"/>
              <a:gd name="T8" fmla="*/ 2147483647 w 2312"/>
              <a:gd name="T9" fmla="*/ 1106716083 h 2313"/>
              <a:gd name="T10" fmla="*/ 2147483647 w 2312"/>
              <a:gd name="T11" fmla="*/ 1271753623 h 2313"/>
              <a:gd name="T12" fmla="*/ 1984839206 w 2312"/>
              <a:gd name="T13" fmla="*/ 378612781 h 2313"/>
              <a:gd name="T14" fmla="*/ 1527502669 w 2312"/>
              <a:gd name="T15" fmla="*/ 650437942 h 2313"/>
              <a:gd name="T16" fmla="*/ 1960447761 w 2312"/>
              <a:gd name="T17" fmla="*/ 1647130198 h 2313"/>
              <a:gd name="T18" fmla="*/ 1655557319 w 2312"/>
              <a:gd name="T19" fmla="*/ 1973967272 h 2313"/>
              <a:gd name="T20" fmla="*/ 661612487 w 2312"/>
              <a:gd name="T21" fmla="*/ 1595354491 h 2313"/>
              <a:gd name="T22" fmla="*/ 432945091 w 2312"/>
              <a:gd name="T23" fmla="*/ 1999855126 h 2313"/>
              <a:gd name="T24" fmla="*/ 1195172070 w 2312"/>
              <a:gd name="T25" fmla="*/ 2147483647 h 2313"/>
              <a:gd name="T26" fmla="*/ 1070166133 w 2312"/>
              <a:gd name="T27" fmla="*/ 2147483647 h 2313"/>
              <a:gd name="T28" fmla="*/ 24391445 w 2312"/>
              <a:gd name="T29" fmla="*/ 2147483647 h 2313"/>
              <a:gd name="T30" fmla="*/ 0 w 2312"/>
              <a:gd name="T31" fmla="*/ 2147483647 h 2313"/>
              <a:gd name="T32" fmla="*/ 1070166133 w 2312"/>
              <a:gd name="T33" fmla="*/ 2147483647 h 2313"/>
              <a:gd name="T34" fmla="*/ 1170780625 w 2312"/>
              <a:gd name="T35" fmla="*/ 2147483647 h 2313"/>
              <a:gd name="T36" fmla="*/ 381113489 w 2312"/>
              <a:gd name="T37" fmla="*/ 2147483647 h 2313"/>
              <a:gd name="T38" fmla="*/ 661612487 w 2312"/>
              <a:gd name="T39" fmla="*/ 2147483647 h 2313"/>
              <a:gd name="T40" fmla="*/ 1551894114 w 2312"/>
              <a:gd name="T41" fmla="*/ 2147483647 h 2313"/>
              <a:gd name="T42" fmla="*/ 1884224714 w 2312"/>
              <a:gd name="T43" fmla="*/ 2147483647 h 2313"/>
              <a:gd name="T44" fmla="*/ 1423841211 w 2312"/>
              <a:gd name="T45" fmla="*/ 2147483647 h 2313"/>
              <a:gd name="T46" fmla="*/ 1856784556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35768605 h 2313"/>
              <a:gd name="T86" fmla="*/ 2147483647 w 2312"/>
              <a:gd name="T87" fmla="*/ 1621242344 h 2313"/>
              <a:gd name="T88" fmla="*/ 2147483647 w 2312"/>
              <a:gd name="T89" fmla="*/ 2025742979 h 2313"/>
              <a:gd name="T90" fmla="*/ 2147483647 w 2312"/>
              <a:gd name="T91" fmla="*/ 1702142111 h 2313"/>
              <a:gd name="T92" fmla="*/ 2147483647 w 2312"/>
              <a:gd name="T93" fmla="*/ 757227362 h 2313"/>
              <a:gd name="T94" fmla="*/ 2147483647 w 2312"/>
              <a:gd name="T95" fmla="*/ 459514348 h 2313"/>
              <a:gd name="T96" fmla="*/ 2147483647 w 2312"/>
              <a:gd name="T97" fmla="*/ 1242627764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8" name="Freeform 6"/>
          <p:cNvSpPr>
            <a:spLocks/>
          </p:cNvSpPr>
          <p:nvPr/>
        </p:nvSpPr>
        <p:spPr bwMode="hidden">
          <a:xfrm>
            <a:off x="3848" y="4797519"/>
            <a:ext cx="4558531" cy="2096900"/>
          </a:xfrm>
          <a:custGeom>
            <a:avLst/>
            <a:gdLst>
              <a:gd name="T0" fmla="*/ 2147483647 w 2153"/>
              <a:gd name="T1" fmla="*/ 1158639056 h 1321"/>
              <a:gd name="T2" fmla="*/ 2147483647 w 2153"/>
              <a:gd name="T3" fmla="*/ 1029182581 h 1321"/>
              <a:gd name="T4" fmla="*/ 2147483647 w 2153"/>
              <a:gd name="T5" fmla="*/ 0 h 1321"/>
              <a:gd name="T6" fmla="*/ 2147483647 w 2153"/>
              <a:gd name="T7" fmla="*/ 51782590 h 1321"/>
              <a:gd name="T8" fmla="*/ 2147483647 w 2153"/>
              <a:gd name="T9" fmla="*/ 1029182581 h 1321"/>
              <a:gd name="T10" fmla="*/ 2147483647 w 2153"/>
              <a:gd name="T11" fmla="*/ 1184530352 h 1321"/>
              <a:gd name="T12" fmla="*/ 1849022076 w 2153"/>
              <a:gd name="T13" fmla="*/ 352770696 h 1321"/>
              <a:gd name="T14" fmla="*/ 1424907201 w 2153"/>
              <a:gd name="T15" fmla="*/ 605210823 h 1321"/>
              <a:gd name="T16" fmla="*/ 1827664364 w 2153"/>
              <a:gd name="T17" fmla="*/ 1534064635 h 1321"/>
              <a:gd name="T18" fmla="*/ 1543903913 w 2153"/>
              <a:gd name="T19" fmla="*/ 1838287353 h 1321"/>
              <a:gd name="T20" fmla="*/ 616341274 w 2153"/>
              <a:gd name="T21" fmla="*/ 1485518457 h 1321"/>
              <a:gd name="T22" fmla="*/ 402757163 w 2153"/>
              <a:gd name="T23" fmla="*/ 1864178648 h 1321"/>
              <a:gd name="T24" fmla="*/ 1113685836 w 2153"/>
              <a:gd name="T25" fmla="*/ 2147483647 h 1321"/>
              <a:gd name="T26" fmla="*/ 997740725 w 2153"/>
              <a:gd name="T27" fmla="*/ 2147483647 h 1321"/>
              <a:gd name="T28" fmla="*/ 21357712 w 2153"/>
              <a:gd name="T29" fmla="*/ 2147483647 h 1321"/>
              <a:gd name="T30" fmla="*/ 0 w 2153"/>
              <a:gd name="T31" fmla="*/ 2147483647 h 1321"/>
              <a:gd name="T32" fmla="*/ 997740725 w 2153"/>
              <a:gd name="T33" fmla="*/ 2147483647 h 1321"/>
              <a:gd name="T34" fmla="*/ 109232637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1990400511 h 1321"/>
              <a:gd name="T50" fmla="*/ 2147483647 w 2153"/>
              <a:gd name="T51" fmla="*/ 1511409752 h 1321"/>
              <a:gd name="T52" fmla="*/ 2147483647 w 2153"/>
              <a:gd name="T53" fmla="*/ 1886835331 h 1321"/>
              <a:gd name="T54" fmla="*/ 2147483647 w 2153"/>
              <a:gd name="T55" fmla="*/ 1585847225 h 1321"/>
              <a:gd name="T56" fmla="*/ 2147483647 w 2153"/>
              <a:gd name="T57" fmla="*/ 705539592 h 1321"/>
              <a:gd name="T58" fmla="*/ 2147483647 w 2153"/>
              <a:gd name="T59" fmla="*/ 427208169 h 1321"/>
              <a:gd name="T60" fmla="*/ 2147483647 w 2153"/>
              <a:gd name="T61" fmla="*/ 115863905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9" name="Freeform 7"/>
          <p:cNvSpPr>
            <a:spLocks/>
          </p:cNvSpPr>
          <p:nvPr/>
        </p:nvSpPr>
        <p:spPr bwMode="hidden">
          <a:xfrm>
            <a:off x="5992091" y="4426324"/>
            <a:ext cx="3019137" cy="2263588"/>
          </a:xfrm>
          <a:custGeom>
            <a:avLst/>
            <a:gdLst>
              <a:gd name="T0" fmla="*/ 1704981015 w 2312"/>
              <a:gd name="T1" fmla="*/ 472378537 h 2313"/>
              <a:gd name="T2" fmla="*/ 1491423955 w 2312"/>
              <a:gd name="T3" fmla="*/ 420712291 h 2313"/>
              <a:gd name="T4" fmla="*/ 1462407136 w 2312"/>
              <a:gd name="T5" fmla="*/ 0 h 2313"/>
              <a:gd name="T6" fmla="*/ 1201263313 w 2312"/>
              <a:gd name="T7" fmla="*/ 20912502 h 2313"/>
              <a:gd name="T8" fmla="*/ 1181532006 w 2312"/>
              <a:gd name="T9" fmla="*/ 420712291 h 2313"/>
              <a:gd name="T10" fmla="*/ 1007436482 w 2312"/>
              <a:gd name="T11" fmla="*/ 483449796 h 2313"/>
              <a:gd name="T12" fmla="*/ 755577092 w 2312"/>
              <a:gd name="T13" fmla="*/ 143927480 h 2313"/>
              <a:gd name="T14" fmla="*/ 581481569 w 2312"/>
              <a:gd name="T15" fmla="*/ 247261082 h 2313"/>
              <a:gd name="T16" fmla="*/ 746291581 w 2312"/>
              <a:gd name="T17" fmla="*/ 626147260 h 2313"/>
              <a:gd name="T18" fmla="*/ 630227540 w 2312"/>
              <a:gd name="T19" fmla="*/ 750393364 h 2313"/>
              <a:gd name="T20" fmla="*/ 251859390 w 2312"/>
              <a:gd name="T21" fmla="*/ 606464775 h 2313"/>
              <a:gd name="T22" fmla="*/ 164811090 w 2312"/>
              <a:gd name="T23" fmla="*/ 760234607 h 2313"/>
              <a:gd name="T24" fmla="*/ 454971732 w 2312"/>
              <a:gd name="T25" fmla="*/ 1027177065 h 2313"/>
              <a:gd name="T26" fmla="*/ 407384968 w 2312"/>
              <a:gd name="T27" fmla="*/ 1232613144 h 2313"/>
              <a:gd name="T28" fmla="*/ 9285511 w 2312"/>
              <a:gd name="T29" fmla="*/ 1263366888 h 2313"/>
              <a:gd name="T30" fmla="*/ 0 w 2312"/>
              <a:gd name="T31" fmla="*/ 1489714360 h 2313"/>
              <a:gd name="T32" fmla="*/ 407384968 w 2312"/>
              <a:gd name="T33" fmla="*/ 1551221849 h 2313"/>
              <a:gd name="T34" fmla="*/ 445686220 w 2312"/>
              <a:gd name="T35" fmla="*/ 1745586668 h 2313"/>
              <a:gd name="T36" fmla="*/ 145079782 w 2312"/>
              <a:gd name="T37" fmla="*/ 2033441628 h 2313"/>
              <a:gd name="T38" fmla="*/ 251859390 w 2312"/>
              <a:gd name="T39" fmla="*/ 2147483647 h 2313"/>
              <a:gd name="T40" fmla="*/ 590766003 w 2312"/>
              <a:gd name="T41" fmla="*/ 2043282871 h 2313"/>
              <a:gd name="T42" fmla="*/ 717275840 w 2312"/>
              <a:gd name="T43" fmla="*/ 2147483647 h 2313"/>
              <a:gd name="T44" fmla="*/ 542018955 w 2312"/>
              <a:gd name="T45" fmla="*/ 2147483647 h 2313"/>
              <a:gd name="T46" fmla="*/ 706830044 w 2312"/>
              <a:gd name="T47" fmla="*/ 2147483647 h 2313"/>
              <a:gd name="T48" fmla="*/ 1007436482 w 2312"/>
              <a:gd name="T49" fmla="*/ 2147483647 h 2313"/>
              <a:gd name="T50" fmla="*/ 1181532006 w 2312"/>
              <a:gd name="T51" fmla="*/ 2147483647 h 2313"/>
              <a:gd name="T52" fmla="*/ 1220994620 w 2312"/>
              <a:gd name="T53" fmla="*/ 2147483647 h 2313"/>
              <a:gd name="T54" fmla="*/ 1482138444 w 2312"/>
              <a:gd name="T55" fmla="*/ 2147483647 h 2313"/>
              <a:gd name="T56" fmla="*/ 1511154185 w 2312"/>
              <a:gd name="T57" fmla="*/ 2147483647 h 2313"/>
              <a:gd name="T58" fmla="*/ 1733997834 w 2312"/>
              <a:gd name="T59" fmla="*/ 2147483647 h 2313"/>
              <a:gd name="T60" fmla="*/ 1996301942 w 2312"/>
              <a:gd name="T61" fmla="*/ 2147483647 h 2313"/>
              <a:gd name="T62" fmla="*/ 2147483647 w 2312"/>
              <a:gd name="T63" fmla="*/ 2147483647 h 2313"/>
              <a:gd name="T64" fmla="*/ 1996301942 w 2312"/>
              <a:gd name="T65" fmla="*/ 2147483647 h 2313"/>
              <a:gd name="T66" fmla="*/ 2112365984 w 2312"/>
              <a:gd name="T67" fmla="*/ 2012529127 h 2313"/>
              <a:gd name="T68" fmla="*/ 2147483647 w 2312"/>
              <a:gd name="T69" fmla="*/ 2147483647 h 2313"/>
              <a:gd name="T70" fmla="*/ 2147483647 w 2312"/>
              <a:gd name="T71" fmla="*/ 1992846641 h 2313"/>
              <a:gd name="T72" fmla="*/ 2147483647 w 2312"/>
              <a:gd name="T73" fmla="*/ 1745586668 h 2313"/>
              <a:gd name="T74" fmla="*/ 2147483647 w 2312"/>
              <a:gd name="T75" fmla="*/ 1530309347 h 2313"/>
              <a:gd name="T76" fmla="*/ 2147483647 w 2312"/>
              <a:gd name="T77" fmla="*/ 1489714360 h 2313"/>
              <a:gd name="T78" fmla="*/ 2147483647 w 2312"/>
              <a:gd name="T79" fmla="*/ 1273208131 h 2313"/>
              <a:gd name="T80" fmla="*/ 2147483647 w 2312"/>
              <a:gd name="T81" fmla="*/ 1211700642 h 2313"/>
              <a:gd name="T82" fmla="*/ 2147483647 w 2312"/>
              <a:gd name="T83" fmla="*/ 1048089567 h 2313"/>
              <a:gd name="T84" fmla="*/ 2147483647 w 2312"/>
              <a:gd name="T85" fmla="*/ 811900853 h 2313"/>
              <a:gd name="T86" fmla="*/ 2147483647 w 2312"/>
              <a:gd name="T87" fmla="*/ 616306017 h 2313"/>
              <a:gd name="T88" fmla="*/ 2092635754 w 2312"/>
              <a:gd name="T89" fmla="*/ 770075849 h 2313"/>
              <a:gd name="T90" fmla="*/ 1976571712 w 2312"/>
              <a:gd name="T91" fmla="*/ 647059762 h 2313"/>
              <a:gd name="T92" fmla="*/ 2147483647 w 2312"/>
              <a:gd name="T93" fmla="*/ 287856070 h 2313"/>
              <a:gd name="T94" fmla="*/ 1985856146 w 2312"/>
              <a:gd name="T95" fmla="*/ 174681225 h 2313"/>
              <a:gd name="T96" fmla="*/ 1704981015 w 2312"/>
              <a:gd name="T97" fmla="*/ 47237853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 name="Freeform 8"/>
          <p:cNvSpPr>
            <a:spLocks/>
          </p:cNvSpPr>
          <p:nvPr/>
        </p:nvSpPr>
        <p:spPr bwMode="hidden">
          <a:xfrm>
            <a:off x="7529562" y="487456"/>
            <a:ext cx="3904287" cy="2930338"/>
          </a:xfrm>
          <a:custGeom>
            <a:avLst/>
            <a:gdLst>
              <a:gd name="T0" fmla="*/ 2147483647 w 2312"/>
              <a:gd name="T1" fmla="*/ 791646140 h 2313"/>
              <a:gd name="T2" fmla="*/ 2147483647 w 2312"/>
              <a:gd name="T3" fmla="*/ 705059059 h 2313"/>
              <a:gd name="T4" fmla="*/ 2147483647 w 2312"/>
              <a:gd name="T5" fmla="*/ 0 h 2313"/>
              <a:gd name="T6" fmla="*/ 2008889167 w 2312"/>
              <a:gd name="T7" fmla="*/ 35046913 h 2313"/>
              <a:gd name="T8" fmla="*/ 1975893043 w 2312"/>
              <a:gd name="T9" fmla="*/ 705059059 h 2313"/>
              <a:gd name="T10" fmla="*/ 1684750028 w 2312"/>
              <a:gd name="T11" fmla="*/ 810199797 h 2313"/>
              <a:gd name="T12" fmla="*/ 1263563218 w 2312"/>
              <a:gd name="T13" fmla="*/ 241204717 h 2313"/>
              <a:gd name="T14" fmla="*/ 972418810 w 2312"/>
              <a:gd name="T15" fmla="*/ 414377445 h 2313"/>
              <a:gd name="T16" fmla="*/ 1248034810 w 2312"/>
              <a:gd name="T17" fmla="*/ 1049342678 h 2313"/>
              <a:gd name="T18" fmla="*/ 1053939467 w 2312"/>
              <a:gd name="T19" fmla="*/ 1257562318 h 2313"/>
              <a:gd name="T20" fmla="*/ 421188204 w 2312"/>
              <a:gd name="T21" fmla="*/ 1016357601 h 2313"/>
              <a:gd name="T22" fmla="*/ 275616000 w 2312"/>
              <a:gd name="T23" fmla="*/ 1274054139 h 2313"/>
              <a:gd name="T24" fmla="*/ 760854357 w 2312"/>
              <a:gd name="T25" fmla="*/ 1721416660 h 2313"/>
              <a:gd name="T26" fmla="*/ 681275796 w 2312"/>
              <a:gd name="T27" fmla="*/ 2065700279 h 2313"/>
              <a:gd name="T28" fmla="*/ 15527014 w 2312"/>
              <a:gd name="T29" fmla="*/ 2117239012 h 2313"/>
              <a:gd name="T30" fmla="*/ 0 w 2312"/>
              <a:gd name="T31" fmla="*/ 2147483647 h 2313"/>
              <a:gd name="T32" fmla="*/ 681275796 w 2312"/>
              <a:gd name="T33" fmla="*/ 2147483647 h 2313"/>
              <a:gd name="T34" fmla="*/ 745327343 w 2312"/>
              <a:gd name="T35" fmla="*/ 2147483647 h 2313"/>
              <a:gd name="T36" fmla="*/ 242619875 w 2312"/>
              <a:gd name="T37" fmla="*/ 2147483647 h 2313"/>
              <a:gd name="T38" fmla="*/ 421188204 w 2312"/>
              <a:gd name="T39" fmla="*/ 2147483647 h 2313"/>
              <a:gd name="T40" fmla="*/ 987947218 w 2312"/>
              <a:gd name="T41" fmla="*/ 2147483647 h 2313"/>
              <a:gd name="T42" fmla="*/ 1199511671 w 2312"/>
              <a:gd name="T43" fmla="*/ 2147483647 h 2313"/>
              <a:gd name="T44" fmla="*/ 906426561 w 2312"/>
              <a:gd name="T45" fmla="*/ 2147483647 h 2313"/>
              <a:gd name="T46" fmla="*/ 1182042561 w 2312"/>
              <a:gd name="T47" fmla="*/ 2147483647 h 2313"/>
              <a:gd name="T48" fmla="*/ 1684750028 w 2312"/>
              <a:gd name="T49" fmla="*/ 2147483647 h 2313"/>
              <a:gd name="T50" fmla="*/ 1975893043 w 2312"/>
              <a:gd name="T51" fmla="*/ 2147483647 h 2313"/>
              <a:gd name="T52" fmla="*/ 2041886685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33732268 h 2313"/>
              <a:gd name="T80" fmla="*/ 2147483647 w 2312"/>
              <a:gd name="T81" fmla="*/ 2030653366 h 2313"/>
              <a:gd name="T82" fmla="*/ 2147483647 w 2312"/>
              <a:gd name="T83" fmla="*/ 1756463573 h 2313"/>
              <a:gd name="T84" fmla="*/ 2147483647 w 2312"/>
              <a:gd name="T85" fmla="*/ 1360641221 h 2313"/>
              <a:gd name="T86" fmla="*/ 2147483647 w 2312"/>
              <a:gd name="T87" fmla="*/ 1032849422 h 2313"/>
              <a:gd name="T88" fmla="*/ 2147483647 w 2312"/>
              <a:gd name="T89" fmla="*/ 1290547395 h 2313"/>
              <a:gd name="T90" fmla="*/ 2147483647 w 2312"/>
              <a:gd name="T91" fmla="*/ 1084389591 h 2313"/>
              <a:gd name="T92" fmla="*/ 2147483647 w 2312"/>
              <a:gd name="T93" fmla="*/ 482409434 h 2313"/>
              <a:gd name="T94" fmla="*/ 2147483647 w 2312"/>
              <a:gd name="T95" fmla="*/ 292743450 h 2313"/>
              <a:gd name="T96" fmla="*/ 2147483647 w 2312"/>
              <a:gd name="T97" fmla="*/ 791646140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1" name="Freeform 9"/>
          <p:cNvSpPr>
            <a:spLocks/>
          </p:cNvSpPr>
          <p:nvPr/>
        </p:nvSpPr>
        <p:spPr bwMode="hidden">
          <a:xfrm>
            <a:off x="9528849" y="2556343"/>
            <a:ext cx="2678545" cy="3996297"/>
          </a:xfrm>
          <a:custGeom>
            <a:avLst/>
            <a:gdLst>
              <a:gd name="T0" fmla="*/ 2147483647 w 1265"/>
              <a:gd name="T1" fmla="*/ 0 h 2518"/>
              <a:gd name="T2" fmla="*/ 2147483647 w 1265"/>
              <a:gd name="T3" fmla="*/ 58236644 h 2518"/>
              <a:gd name="T4" fmla="*/ 2147483647 w 1265"/>
              <a:gd name="T5" fmla="*/ 1203545310 h 2518"/>
              <a:gd name="T6" fmla="*/ 2147483647 w 1265"/>
              <a:gd name="T7" fmla="*/ 1384723381 h 2518"/>
              <a:gd name="T8" fmla="*/ 2147483647 w 1265"/>
              <a:gd name="T9" fmla="*/ 410886978 h 2518"/>
              <a:gd name="T10" fmla="*/ 1666162997 w 1265"/>
              <a:gd name="T11" fmla="*/ 708538336 h 2518"/>
              <a:gd name="T12" fmla="*/ 2139158022 w 1265"/>
              <a:gd name="T13" fmla="*/ 1795612158 h 2518"/>
              <a:gd name="T14" fmla="*/ 1806535083 w 1265"/>
              <a:gd name="T15" fmla="*/ 2147483647 h 2518"/>
              <a:gd name="T16" fmla="*/ 723224742 w 1265"/>
              <a:gd name="T17" fmla="*/ 1737375514 h 2518"/>
              <a:gd name="T18" fmla="*/ 472995025 w 1265"/>
              <a:gd name="T19" fmla="*/ 2147483647 h 2518"/>
              <a:gd name="T20" fmla="*/ 1303025602 w 1265"/>
              <a:gd name="T21" fmla="*/ 2147483647 h 2518"/>
              <a:gd name="T22" fmla="*/ 1168755359 w 1265"/>
              <a:gd name="T23" fmla="*/ 2147483647 h 2518"/>
              <a:gd name="T24" fmla="*/ 27464408 w 1265"/>
              <a:gd name="T25" fmla="*/ 2147483647 h 2518"/>
              <a:gd name="T26" fmla="*/ 0 w 1265"/>
              <a:gd name="T27" fmla="*/ 2147483647 h 2518"/>
              <a:gd name="T28" fmla="*/ 1168755359 w 1265"/>
              <a:gd name="T29" fmla="*/ 2147483647 h 2518"/>
              <a:gd name="T30" fmla="*/ 1278612989 w 1265"/>
              <a:gd name="T31" fmla="*/ 2147483647 h 2518"/>
              <a:gd name="T32" fmla="*/ 415014415 w 1265"/>
              <a:gd name="T33" fmla="*/ 2147483647 h 2518"/>
              <a:gd name="T34" fmla="*/ 723224742 w 1265"/>
              <a:gd name="T35" fmla="*/ 2147483647 h 2518"/>
              <a:gd name="T36" fmla="*/ 1693627404 w 1265"/>
              <a:gd name="T37" fmla="*/ 2147483647 h 2518"/>
              <a:gd name="T38" fmla="*/ 2056764799 w 1265"/>
              <a:gd name="T39" fmla="*/ 2147483647 h 2518"/>
              <a:gd name="T40" fmla="*/ 1553255318 w 1265"/>
              <a:gd name="T41" fmla="*/ 2147483647 h 2518"/>
              <a:gd name="T42" fmla="*/ 2026250344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2" name="Freeform 10"/>
          <p:cNvSpPr>
            <a:spLocks/>
          </p:cNvSpPr>
          <p:nvPr/>
        </p:nvSpPr>
        <p:spPr bwMode="hidden">
          <a:xfrm rot="16200000">
            <a:off x="5590533" y="-1424547"/>
            <a:ext cx="1722904" cy="4572000"/>
          </a:xfrm>
          <a:custGeom>
            <a:avLst/>
            <a:gdLst>
              <a:gd name="T0" fmla="*/ 2147483647 w 1265"/>
              <a:gd name="T1" fmla="*/ 0 h 2518"/>
              <a:gd name="T2" fmla="*/ 2147483647 w 1265"/>
              <a:gd name="T3" fmla="*/ 40391387 h 2518"/>
              <a:gd name="T4" fmla="*/ 2147483647 w 1265"/>
              <a:gd name="T5" fmla="*/ 834741842 h 2518"/>
              <a:gd name="T6" fmla="*/ 2147483647 w 1265"/>
              <a:gd name="T7" fmla="*/ 960400938 h 2518"/>
              <a:gd name="T8" fmla="*/ 1691667860 w 1265"/>
              <a:gd name="T9" fmla="*/ 284979179 h 2518"/>
              <a:gd name="T10" fmla="*/ 1300915954 w 1265"/>
              <a:gd name="T11" fmla="*/ 491419550 h 2518"/>
              <a:gd name="T12" fmla="*/ 1670224487 w 1265"/>
              <a:gd name="T13" fmla="*/ 1245380117 h 2518"/>
              <a:gd name="T14" fmla="*/ 1410517644 w 1265"/>
              <a:gd name="T15" fmla="*/ 1492211875 h 2518"/>
              <a:gd name="T16" fmla="*/ 564683714 w 1265"/>
              <a:gd name="T17" fmla="*/ 1204988730 h 2518"/>
              <a:gd name="T18" fmla="*/ 369306990 w 1265"/>
              <a:gd name="T19" fmla="*/ 1512407568 h 2518"/>
              <a:gd name="T20" fmla="*/ 1017382455 w 1265"/>
              <a:gd name="T21" fmla="*/ 2044218505 h 2518"/>
              <a:gd name="T22" fmla="*/ 912547331 w 1265"/>
              <a:gd name="T23" fmla="*/ 2147483647 h 2518"/>
              <a:gd name="T24" fmla="*/ 21443373 w 1265"/>
              <a:gd name="T25" fmla="*/ 2147483647 h 2518"/>
              <a:gd name="T26" fmla="*/ 0 w 1265"/>
              <a:gd name="T27" fmla="*/ 2147483647 h 2518"/>
              <a:gd name="T28" fmla="*/ 912547331 w 1265"/>
              <a:gd name="T29" fmla="*/ 2147483647 h 2518"/>
              <a:gd name="T30" fmla="*/ 998322366 w 1265"/>
              <a:gd name="T31" fmla="*/ 2147483647 h 2518"/>
              <a:gd name="T32" fmla="*/ 324036961 w 1265"/>
              <a:gd name="T33" fmla="*/ 2147483647 h 2518"/>
              <a:gd name="T34" fmla="*/ 564683714 w 1265"/>
              <a:gd name="T35" fmla="*/ 2147483647 h 2518"/>
              <a:gd name="T36" fmla="*/ 1322359327 w 1265"/>
              <a:gd name="T37" fmla="*/ 2147483647 h 2518"/>
              <a:gd name="T38" fmla="*/ 1605892825 w 1265"/>
              <a:gd name="T39" fmla="*/ 2147483647 h 2518"/>
              <a:gd name="T40" fmla="*/ 1212759180 w 1265"/>
              <a:gd name="T41" fmla="*/ 2147483647 h 2518"/>
              <a:gd name="T42" fmla="*/ 1582066169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pic>
        <p:nvPicPr>
          <p:cNvPr id="13" name="Picture 11" descr="C:\My Documents\bits\Fac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848" y="-2801"/>
            <a:ext cx="10718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60" name="Rectangle 12"/>
          <p:cNvSpPr>
            <a:spLocks noGrp="1" noChangeArrowheads="1"/>
          </p:cNvSpPr>
          <p:nvPr>
            <p:ph type="ctrTitle"/>
          </p:nvPr>
        </p:nvSpPr>
        <p:spPr>
          <a:xfrm>
            <a:off x="1524000" y="2286000"/>
            <a:ext cx="10363970" cy="1143000"/>
          </a:xfrm>
        </p:spPr>
        <p:txBody>
          <a:bodyPr/>
          <a:lstStyle>
            <a:lvl1pPr>
              <a:defRPr/>
            </a:lvl1pPr>
          </a:lstStyle>
          <a:p>
            <a:r>
              <a:rPr lang="en-US"/>
              <a:t>Click to edit Master title style</a:t>
            </a:r>
          </a:p>
        </p:txBody>
      </p:sp>
      <p:sp>
        <p:nvSpPr>
          <p:cNvPr id="206861" name="Rectangle 13"/>
          <p:cNvSpPr>
            <a:spLocks noGrp="1" noChangeArrowheads="1"/>
          </p:cNvSpPr>
          <p:nvPr>
            <p:ph type="subTitle" idx="1"/>
          </p:nvPr>
        </p:nvSpPr>
        <p:spPr>
          <a:xfrm>
            <a:off x="2844031" y="4115361"/>
            <a:ext cx="8535939" cy="1752320"/>
          </a:xfrm>
        </p:spPr>
        <p:txBody>
          <a:bodyPr/>
          <a:lstStyle>
            <a:lvl1pPr marL="0" indent="0">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1524000" y="6248681"/>
            <a:ext cx="2540000" cy="456640"/>
          </a:xfrm>
        </p:spPr>
        <p:txBody>
          <a:bodyPr/>
          <a:lstStyle>
            <a:lvl1pPr>
              <a:defRPr/>
            </a:lvl1pPr>
          </a:lstStyle>
          <a:p>
            <a:pPr>
              <a:defRPr/>
            </a:pPr>
            <a:endParaRPr lang="en-US"/>
          </a:p>
        </p:txBody>
      </p:sp>
      <p:sp>
        <p:nvSpPr>
          <p:cNvPr id="15" name="Rectangle 15"/>
          <p:cNvSpPr>
            <a:spLocks noGrp="1" noChangeArrowheads="1"/>
          </p:cNvSpPr>
          <p:nvPr>
            <p:ph type="ftr" sz="quarter" idx="11"/>
          </p:nvPr>
        </p:nvSpPr>
        <p:spPr>
          <a:xfrm>
            <a:off x="4775970" y="6248681"/>
            <a:ext cx="3860030" cy="456640"/>
          </a:xfrm>
        </p:spPr>
        <p:txBody>
          <a:bodyPr/>
          <a:lstStyle>
            <a:lvl1pPr>
              <a:defRPr/>
            </a:lvl1pPr>
          </a:lstStyle>
          <a:p>
            <a:pPr>
              <a:defRPr/>
            </a:pPr>
            <a:endParaRPr lang="en-US"/>
          </a:p>
        </p:txBody>
      </p:sp>
      <p:sp>
        <p:nvSpPr>
          <p:cNvPr id="16" name="Rectangle 16"/>
          <p:cNvSpPr>
            <a:spLocks noGrp="1" noChangeArrowheads="1"/>
          </p:cNvSpPr>
          <p:nvPr>
            <p:ph type="sldNum" sz="quarter" idx="12"/>
          </p:nvPr>
        </p:nvSpPr>
        <p:spPr>
          <a:xfrm>
            <a:off x="9347970" y="6248681"/>
            <a:ext cx="2540000" cy="456640"/>
          </a:xfrm>
        </p:spPr>
        <p:txBody>
          <a:bodyPr/>
          <a:lstStyle>
            <a:lvl1pPr>
              <a:defRPr/>
            </a:lvl1pPr>
          </a:lstStyle>
          <a:p>
            <a:fld id="{44979589-441A-4E39-910B-2CBD3F6CBE86}" type="slidenum">
              <a:rPr lang="en-US" altLang="en-US"/>
              <a:pPr/>
              <a:t>‹#›</a:t>
            </a:fld>
            <a:endParaRPr lang="en-US" altLang="en-US"/>
          </a:p>
        </p:txBody>
      </p:sp>
    </p:spTree>
    <p:extLst>
      <p:ext uri="{BB962C8B-B14F-4D97-AF65-F5344CB8AC3E}">
        <p14:creationId xmlns:p14="http://schemas.microsoft.com/office/powerpoint/2010/main" val="62660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C465B34A-56BC-44E0-9472-E70D765C42C0}" type="slidenum">
              <a:rPr lang="en-US" altLang="en-US"/>
              <a:pPr/>
              <a:t>‹#›</a:t>
            </a:fld>
            <a:endParaRPr lang="en-US" altLang="en-US"/>
          </a:p>
        </p:txBody>
      </p:sp>
    </p:spTree>
    <p:extLst>
      <p:ext uri="{BB962C8B-B14F-4D97-AF65-F5344CB8AC3E}">
        <p14:creationId xmlns:p14="http://schemas.microsoft.com/office/powerpoint/2010/main" val="536228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47" y="4406713"/>
            <a:ext cx="10362045" cy="1362916"/>
          </a:xfrm>
        </p:spPr>
        <p:txBody>
          <a:bodyPr anchor="t"/>
          <a:lstStyle>
            <a:lvl1pPr algn="l">
              <a:defRPr sz="3530" b="1" cap="all"/>
            </a:lvl1pPr>
          </a:lstStyle>
          <a:p>
            <a:r>
              <a:rPr lang="en-US" smtClean="0"/>
              <a:t>Click to edit Master title style</a:t>
            </a:r>
            <a:endParaRPr lang="en-US"/>
          </a:p>
        </p:txBody>
      </p:sp>
      <p:sp>
        <p:nvSpPr>
          <p:cNvPr id="3" name="Text Placeholder 2"/>
          <p:cNvSpPr>
            <a:spLocks noGrp="1"/>
          </p:cNvSpPr>
          <p:nvPr>
            <p:ph type="body" idx="1"/>
          </p:nvPr>
        </p:nvSpPr>
        <p:spPr>
          <a:xfrm>
            <a:off x="964047" y="2906526"/>
            <a:ext cx="10362045" cy="1500187"/>
          </a:xfrm>
        </p:spPr>
        <p:txBody>
          <a:bodyPr anchor="b"/>
          <a:lstStyle>
            <a:lvl1pPr marL="0" indent="0">
              <a:buNone/>
              <a:defRPr sz="1765"/>
            </a:lvl1pPr>
            <a:lvl2pPr marL="403433" indent="0">
              <a:buNone/>
              <a:defRPr sz="1588"/>
            </a:lvl2pPr>
            <a:lvl3pPr marL="806867" indent="0">
              <a:buNone/>
              <a:defRPr sz="1412"/>
            </a:lvl3pPr>
            <a:lvl4pPr marL="1210300" indent="0">
              <a:buNone/>
              <a:defRPr sz="1235"/>
            </a:lvl4pPr>
            <a:lvl5pPr marL="1613733" indent="0">
              <a:buNone/>
              <a:defRPr sz="1235"/>
            </a:lvl5pPr>
            <a:lvl6pPr marL="2017166" indent="0">
              <a:buNone/>
              <a:defRPr sz="1235"/>
            </a:lvl6pPr>
            <a:lvl7pPr marL="2420600" indent="0">
              <a:buNone/>
              <a:defRPr sz="1235"/>
            </a:lvl7pPr>
            <a:lvl8pPr marL="2824033" indent="0">
              <a:buNone/>
              <a:defRPr sz="1235"/>
            </a:lvl8pPr>
            <a:lvl9pPr marL="3227466" indent="0">
              <a:buNone/>
              <a:defRPr sz="1235"/>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DA9DFE82-5453-444E-B7CF-333E19015733}" type="slidenum">
              <a:rPr lang="en-US" altLang="en-US"/>
              <a:pPr/>
              <a:t>‹#›</a:t>
            </a:fld>
            <a:endParaRPr lang="en-US" altLang="en-US"/>
          </a:p>
        </p:txBody>
      </p:sp>
    </p:spTree>
    <p:extLst>
      <p:ext uri="{BB962C8B-B14F-4D97-AF65-F5344CB8AC3E}">
        <p14:creationId xmlns:p14="http://schemas.microsoft.com/office/powerpoint/2010/main" val="1511175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22016" y="1676681"/>
            <a:ext cx="5089621" cy="4113959"/>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96364" y="1676681"/>
            <a:ext cx="5089622" cy="4113959"/>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38BD5F34-7802-4A71-AA31-6F375E791C89}" type="slidenum">
              <a:rPr lang="en-US" altLang="en-US"/>
              <a:pPr/>
              <a:t>‹#›</a:t>
            </a:fld>
            <a:endParaRPr lang="en-US" altLang="en-US"/>
          </a:p>
        </p:txBody>
      </p:sp>
    </p:spTree>
    <p:extLst>
      <p:ext uri="{BB962C8B-B14F-4D97-AF65-F5344CB8AC3E}">
        <p14:creationId xmlns:p14="http://schemas.microsoft.com/office/powerpoint/2010/main" val="5450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7203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985" y="1535206"/>
            <a:ext cx="5385954" cy="64013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609985" y="2175343"/>
            <a:ext cx="5385954" cy="3951474"/>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4137" y="1535206"/>
            <a:ext cx="5387879" cy="64013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6194137" y="2175343"/>
            <a:ext cx="5387879" cy="3951474"/>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3945C03C-BFB7-431B-915F-23D8C6BF7807}" type="slidenum">
              <a:rPr lang="en-US" altLang="en-US"/>
              <a:pPr/>
              <a:t>‹#›</a:t>
            </a:fld>
            <a:endParaRPr lang="en-US" altLang="en-US"/>
          </a:p>
        </p:txBody>
      </p:sp>
    </p:spTree>
    <p:extLst>
      <p:ext uri="{BB962C8B-B14F-4D97-AF65-F5344CB8AC3E}">
        <p14:creationId xmlns:p14="http://schemas.microsoft.com/office/powerpoint/2010/main" val="1929042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fld id="{88C1A601-CEC3-4A23-9D60-213417E408E4}" type="slidenum">
              <a:rPr lang="en-US" altLang="en-US"/>
              <a:pPr/>
              <a:t>‹#›</a:t>
            </a:fld>
            <a:endParaRPr lang="en-US" altLang="en-US"/>
          </a:p>
        </p:txBody>
      </p:sp>
    </p:spTree>
    <p:extLst>
      <p:ext uri="{BB962C8B-B14F-4D97-AF65-F5344CB8AC3E}">
        <p14:creationId xmlns:p14="http://schemas.microsoft.com/office/powerpoint/2010/main" val="3614122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fld id="{7FAA3091-7EC7-48E8-A1D2-559E9447BD09}" type="slidenum">
              <a:rPr lang="en-US" altLang="en-US"/>
              <a:pPr/>
              <a:t>‹#›</a:t>
            </a:fld>
            <a:endParaRPr lang="en-US" altLang="en-US"/>
          </a:p>
        </p:txBody>
      </p:sp>
    </p:spTree>
    <p:extLst>
      <p:ext uri="{BB962C8B-B14F-4D97-AF65-F5344CB8AC3E}">
        <p14:creationId xmlns:p14="http://schemas.microsoft.com/office/powerpoint/2010/main" val="1745234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86" y="273144"/>
            <a:ext cx="4010121" cy="1162610"/>
          </a:xfrm>
        </p:spPr>
        <p:txBody>
          <a:bodyPr/>
          <a:lstStyle>
            <a:lvl1pPr algn="l">
              <a:defRPr sz="1765" b="1"/>
            </a:lvl1pPr>
          </a:lstStyle>
          <a:p>
            <a:r>
              <a:rPr lang="en-US" smtClean="0"/>
              <a:t>Click to edit Master title style</a:t>
            </a:r>
            <a:endParaRPr lang="en-US"/>
          </a:p>
        </p:txBody>
      </p:sp>
      <p:sp>
        <p:nvSpPr>
          <p:cNvPr id="3" name="Content Placeholder 2"/>
          <p:cNvSpPr>
            <a:spLocks noGrp="1"/>
          </p:cNvSpPr>
          <p:nvPr>
            <p:ph idx="1"/>
          </p:nvPr>
        </p:nvSpPr>
        <p:spPr>
          <a:xfrm>
            <a:off x="4766350" y="273144"/>
            <a:ext cx="6815667" cy="5853672"/>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986" y="1435755"/>
            <a:ext cx="4010121" cy="469106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1E4103EA-806F-418D-89F3-96E47472FB1E}" type="slidenum">
              <a:rPr lang="en-US" altLang="en-US"/>
              <a:pPr/>
              <a:t>‹#›</a:t>
            </a:fld>
            <a:endParaRPr lang="en-US" altLang="en-US"/>
          </a:p>
        </p:txBody>
      </p:sp>
    </p:spTree>
    <p:extLst>
      <p:ext uri="{BB962C8B-B14F-4D97-AF65-F5344CB8AC3E}">
        <p14:creationId xmlns:p14="http://schemas.microsoft.com/office/powerpoint/2010/main" val="4533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EEBDE-17B4-430A-9FC1-4F9E73EBE3A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3558510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0" y="4800321"/>
            <a:ext cx="7315970" cy="567297"/>
          </a:xfrm>
        </p:spPr>
        <p:txBody>
          <a:bodyPr/>
          <a:lstStyle>
            <a:lvl1pPr algn="l">
              <a:defRPr sz="1765" b="1"/>
            </a:lvl1pPr>
          </a:lstStyle>
          <a:p>
            <a:r>
              <a:rPr lang="en-US" smtClean="0"/>
              <a:t>Click to edit Master title style</a:t>
            </a:r>
            <a:endParaRPr lang="en-US"/>
          </a:p>
        </p:txBody>
      </p:sp>
      <p:sp>
        <p:nvSpPr>
          <p:cNvPr id="3" name="Picture Placeholder 2"/>
          <p:cNvSpPr>
            <a:spLocks noGrp="1"/>
          </p:cNvSpPr>
          <p:nvPr>
            <p:ph type="pic" idx="1"/>
          </p:nvPr>
        </p:nvSpPr>
        <p:spPr>
          <a:xfrm>
            <a:off x="2389910" y="612122"/>
            <a:ext cx="7315970" cy="4115360"/>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dirty="0" smtClean="0"/>
          </a:p>
        </p:txBody>
      </p:sp>
      <p:sp>
        <p:nvSpPr>
          <p:cNvPr id="4" name="Text Placeholder 3"/>
          <p:cNvSpPr>
            <a:spLocks noGrp="1"/>
          </p:cNvSpPr>
          <p:nvPr>
            <p:ph type="body" sz="half" idx="2"/>
          </p:nvPr>
        </p:nvSpPr>
        <p:spPr>
          <a:xfrm>
            <a:off x="2389910" y="5367618"/>
            <a:ext cx="7315970" cy="80402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ACCA397E-7B6C-45BF-B8C4-295C54E95331}" type="slidenum">
              <a:rPr lang="en-US" altLang="en-US"/>
              <a:pPr/>
              <a:t>‹#›</a:t>
            </a:fld>
            <a:endParaRPr lang="en-US" altLang="en-US"/>
          </a:p>
        </p:txBody>
      </p:sp>
    </p:spTree>
    <p:extLst>
      <p:ext uri="{BB962C8B-B14F-4D97-AF65-F5344CB8AC3E}">
        <p14:creationId xmlns:p14="http://schemas.microsoft.com/office/powerpoint/2010/main" val="998781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783398F1-EB44-400F-9267-5752A16A57CC}" type="slidenum">
              <a:rPr lang="en-US" altLang="en-US"/>
              <a:pPr/>
              <a:t>‹#›</a:t>
            </a:fld>
            <a:endParaRPr lang="en-US" altLang="en-US"/>
          </a:p>
        </p:txBody>
      </p:sp>
    </p:spTree>
    <p:extLst>
      <p:ext uri="{BB962C8B-B14F-4D97-AF65-F5344CB8AC3E}">
        <p14:creationId xmlns:p14="http://schemas.microsoft.com/office/powerpoint/2010/main" val="3104423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5956" y="305361"/>
            <a:ext cx="2590030" cy="54852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22016" y="305361"/>
            <a:ext cx="7589212" cy="54852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07A97F6E-8A06-4F93-86E0-389886205A70}" type="slidenum">
              <a:rPr lang="en-US" altLang="en-US"/>
              <a:pPr/>
              <a:t>‹#›</a:t>
            </a:fld>
            <a:endParaRPr lang="en-US" altLang="en-US"/>
          </a:p>
        </p:txBody>
      </p:sp>
    </p:spTree>
    <p:extLst>
      <p:ext uri="{BB962C8B-B14F-4D97-AF65-F5344CB8AC3E}">
        <p14:creationId xmlns:p14="http://schemas.microsoft.com/office/powerpoint/2010/main" val="302569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7EEBDE-17B4-430A-9FC1-4F9E73EBE3AF}"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249342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7EEBDE-17B4-430A-9FC1-4F9E73EBE3A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90766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7EEBDE-17B4-430A-9FC1-4F9E73EBE3AF}" type="datetimeFigureOut">
              <a:rPr lang="en-US" smtClean="0"/>
              <a:t>11/13/2019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356578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7EEBDE-17B4-430A-9FC1-4F9E73EBE3AF}" type="datetimeFigureOut">
              <a:rPr lang="en-US" smtClean="0"/>
              <a:t>11/13/2019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963779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EEBDE-17B4-430A-9FC1-4F9E73EBE3AF}" type="datetimeFigureOut">
              <a:rPr lang="en-US" smtClean="0"/>
              <a:t>11/13/2019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138701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7EEBDE-17B4-430A-9FC1-4F9E73EBE3A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424232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7EEBDE-17B4-430A-9FC1-4F9E73EBE3AF}"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316CB-1FAA-40B1-9BED-BB7D8F2A6FEE}" type="slidenum">
              <a:rPr lang="en-US" smtClean="0"/>
              <a:t>‹#›</a:t>
            </a:fld>
            <a:endParaRPr lang="en-US"/>
          </a:p>
        </p:txBody>
      </p:sp>
    </p:spTree>
    <p:extLst>
      <p:ext uri="{BB962C8B-B14F-4D97-AF65-F5344CB8AC3E}">
        <p14:creationId xmlns:p14="http://schemas.microsoft.com/office/powerpoint/2010/main" val="816419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EEBDE-17B4-430A-9FC1-4F9E73EBE3AF}" type="datetimeFigureOut">
              <a:rPr lang="en-US" smtClean="0"/>
              <a:t>11/13/2019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316CB-1FAA-40B1-9BED-BB7D8F2A6FEE}" type="slidenum">
              <a:rPr lang="en-US" smtClean="0"/>
              <a:t>‹#›</a:t>
            </a:fld>
            <a:endParaRPr lang="en-US"/>
          </a:p>
        </p:txBody>
      </p:sp>
    </p:spTree>
    <p:extLst>
      <p:ext uri="{BB962C8B-B14F-4D97-AF65-F5344CB8AC3E}">
        <p14:creationId xmlns:p14="http://schemas.microsoft.com/office/powerpoint/2010/main" val="61949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p:cNvSpPr>
            <a:spLocks/>
          </p:cNvSpPr>
          <p:nvPr/>
        </p:nvSpPr>
        <p:spPr bwMode="hidden">
          <a:xfrm>
            <a:off x="-15394" y="1836365"/>
            <a:ext cx="3024909" cy="2710422"/>
          </a:xfrm>
          <a:custGeom>
            <a:avLst/>
            <a:gdLst>
              <a:gd name="T0" fmla="*/ 2147483647 w 1429"/>
              <a:gd name="T1" fmla="*/ 916449107 h 1707"/>
              <a:gd name="T2" fmla="*/ 2052499937 w 1429"/>
              <a:gd name="T3" fmla="*/ 816061859 h 1707"/>
              <a:gd name="T4" fmla="*/ 1994553930 w 1429"/>
              <a:gd name="T5" fmla="*/ 0 h 1707"/>
              <a:gd name="T6" fmla="*/ 1488290835 w 1429"/>
              <a:gd name="T7" fmla="*/ 42098401 h 1707"/>
              <a:gd name="T8" fmla="*/ 1451694092 w 1429"/>
              <a:gd name="T9" fmla="*/ 816061859 h 1707"/>
              <a:gd name="T10" fmla="*/ 1113168980 w 1429"/>
              <a:gd name="T11" fmla="*/ 939117892 h 1707"/>
              <a:gd name="T12" fmla="*/ 628253403 w 1429"/>
              <a:gd name="T13" fmla="*/ 278496558 h 1707"/>
              <a:gd name="T14" fmla="*/ 289728291 w 1429"/>
              <a:gd name="T15" fmla="*/ 479274654 h 1707"/>
              <a:gd name="T16" fmla="*/ 609955031 w 1429"/>
              <a:gd name="T17" fmla="*/ 1217614450 h 1707"/>
              <a:gd name="T18" fmla="*/ 384271041 w 1429"/>
              <a:gd name="T19" fmla="*/ 1457251777 h 1707"/>
              <a:gd name="T20" fmla="*/ 0 w 1429"/>
              <a:gd name="T21" fmla="*/ 1369817606 h 1707"/>
              <a:gd name="T22" fmla="*/ 0 w 1429"/>
              <a:gd name="T23" fmla="*/ 2147483647 h 1707"/>
              <a:gd name="T24" fmla="*/ 308026662 w 1429"/>
              <a:gd name="T25" fmla="*/ 2147483647 h 1707"/>
              <a:gd name="T26" fmla="*/ 552009024 w 1429"/>
              <a:gd name="T27" fmla="*/ 2147483647 h 1707"/>
              <a:gd name="T28" fmla="*/ 213483912 w 1429"/>
              <a:gd name="T29" fmla="*/ 2147483647 h 1707"/>
              <a:gd name="T30" fmla="*/ 533710652 w 1429"/>
              <a:gd name="T31" fmla="*/ 2147483647 h 1707"/>
              <a:gd name="T32" fmla="*/ 1113168980 w 1429"/>
              <a:gd name="T33" fmla="*/ 2147483647 h 1707"/>
              <a:gd name="T34" fmla="*/ 1451694092 w 1429"/>
              <a:gd name="T35" fmla="*/ 2147483647 h 1707"/>
              <a:gd name="T36" fmla="*/ 1527938471 w 1429"/>
              <a:gd name="T37" fmla="*/ 2147483647 h 1707"/>
              <a:gd name="T38" fmla="*/ 2034201566 w 1429"/>
              <a:gd name="T39" fmla="*/ 2147483647 h 1707"/>
              <a:gd name="T40" fmla="*/ 2089096680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036915478 h 1707"/>
              <a:gd name="T68" fmla="*/ 2147483647 w 1429"/>
              <a:gd name="T69" fmla="*/ 1577070440 h 1707"/>
              <a:gd name="T70" fmla="*/ 2147483647 w 1429"/>
              <a:gd name="T71" fmla="*/ 1198184834 h 1707"/>
              <a:gd name="T72" fmla="*/ 2147483647 w 1429"/>
              <a:gd name="T73" fmla="*/ 1496112808 h 1707"/>
              <a:gd name="T74" fmla="*/ 2147483647 w 1429"/>
              <a:gd name="T75" fmla="*/ 1256475481 h 1707"/>
              <a:gd name="T76" fmla="*/ 2147483647 w 1429"/>
              <a:gd name="T77" fmla="*/ 560232286 h 1707"/>
              <a:gd name="T78" fmla="*/ 2147483647 w 1429"/>
              <a:gd name="T79" fmla="*/ 340026374 h 1707"/>
              <a:gd name="T80" fmla="*/ 2147483647 w 1429"/>
              <a:gd name="T81" fmla="*/ 91644910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27" name="Freeform 3"/>
          <p:cNvSpPr>
            <a:spLocks/>
          </p:cNvSpPr>
          <p:nvPr/>
        </p:nvSpPr>
        <p:spPr bwMode="hidden">
          <a:xfrm>
            <a:off x="144320" y="15409"/>
            <a:ext cx="1117984" cy="787213"/>
          </a:xfrm>
          <a:custGeom>
            <a:avLst/>
            <a:gdLst>
              <a:gd name="T0" fmla="*/ 1022248107 w 528"/>
              <a:gd name="T1" fmla="*/ 181185273 h 496"/>
              <a:gd name="T2" fmla="*/ 894085189 w 528"/>
              <a:gd name="T3" fmla="*/ 148831338 h 496"/>
              <a:gd name="T4" fmla="*/ 878828198 w 528"/>
              <a:gd name="T5" fmla="*/ 0 h 496"/>
              <a:gd name="T6" fmla="*/ 726253045 w 528"/>
              <a:gd name="T7" fmla="*/ 0 h 496"/>
              <a:gd name="T8" fmla="*/ 707944306 w 528"/>
              <a:gd name="T9" fmla="*/ 148831338 h 496"/>
              <a:gd name="T10" fmla="*/ 604193622 w 528"/>
              <a:gd name="T11" fmla="*/ 187657140 h 496"/>
              <a:gd name="T12" fmla="*/ 445516721 w 528"/>
              <a:gd name="T13" fmla="*/ 0 h 496"/>
              <a:gd name="T14" fmla="*/ 347869531 w 528"/>
              <a:gd name="T15" fmla="*/ 45295869 h 496"/>
              <a:gd name="T16" fmla="*/ 448568468 w 528"/>
              <a:gd name="T17" fmla="*/ 271778809 h 496"/>
              <a:gd name="T18" fmla="*/ 378383514 w 528"/>
              <a:gd name="T19" fmla="*/ 346194479 h 496"/>
              <a:gd name="T20" fmla="*/ 152575153 w 528"/>
              <a:gd name="T21" fmla="*/ 262072809 h 496"/>
              <a:gd name="T22" fmla="*/ 97647189 w 528"/>
              <a:gd name="T23" fmla="*/ 352666345 h 496"/>
              <a:gd name="T24" fmla="*/ 274634576 w 528"/>
              <a:gd name="T25" fmla="*/ 514439617 h 496"/>
              <a:gd name="T26" fmla="*/ 244118847 w 528"/>
              <a:gd name="T27" fmla="*/ 637387088 h 496"/>
              <a:gd name="T28" fmla="*/ 6103495 w 528"/>
              <a:gd name="T29" fmla="*/ 653563156 h 496"/>
              <a:gd name="T30" fmla="*/ 0 w 528"/>
              <a:gd name="T31" fmla="*/ 789454359 h 496"/>
              <a:gd name="T32" fmla="*/ 244118847 w 528"/>
              <a:gd name="T33" fmla="*/ 828278362 h 496"/>
              <a:gd name="T34" fmla="*/ 268531081 w 528"/>
              <a:gd name="T35" fmla="*/ 944755765 h 496"/>
              <a:gd name="T36" fmla="*/ 88493693 w 528"/>
              <a:gd name="T37" fmla="*/ 1116235038 h 496"/>
              <a:gd name="T38" fmla="*/ 152575153 w 528"/>
              <a:gd name="T39" fmla="*/ 1223006441 h 496"/>
              <a:gd name="T40" fmla="*/ 353973027 w 528"/>
              <a:gd name="T41" fmla="*/ 1122706904 h 496"/>
              <a:gd name="T42" fmla="*/ 430259729 w 528"/>
              <a:gd name="T43" fmla="*/ 1203592641 h 496"/>
              <a:gd name="T44" fmla="*/ 326509045 w 528"/>
              <a:gd name="T45" fmla="*/ 1407427647 h 496"/>
              <a:gd name="T46" fmla="*/ 424156234 w 528"/>
              <a:gd name="T47" fmla="*/ 1494785250 h 496"/>
              <a:gd name="T48" fmla="*/ 604193622 w 528"/>
              <a:gd name="T49" fmla="*/ 1307128111 h 496"/>
              <a:gd name="T50" fmla="*/ 707944306 w 528"/>
              <a:gd name="T51" fmla="*/ 1345953912 h 496"/>
              <a:gd name="T52" fmla="*/ 732356540 w 528"/>
              <a:gd name="T53" fmla="*/ 1598320720 h 496"/>
              <a:gd name="T54" fmla="*/ 891033441 w 528"/>
              <a:gd name="T55" fmla="*/ 1604790788 h 496"/>
              <a:gd name="T56" fmla="*/ 906292179 w 528"/>
              <a:gd name="T57" fmla="*/ 1339482046 h 496"/>
              <a:gd name="T58" fmla="*/ 1040556846 w 528"/>
              <a:gd name="T59" fmla="*/ 1303892178 h 496"/>
              <a:gd name="T60" fmla="*/ 1199233747 w 528"/>
              <a:gd name="T61" fmla="*/ 1488313384 h 496"/>
              <a:gd name="T62" fmla="*/ 1302984432 w 528"/>
              <a:gd name="T63" fmla="*/ 1420369581 h 496"/>
              <a:gd name="T64" fmla="*/ 1199233747 w 528"/>
              <a:gd name="T65" fmla="*/ 1197122573 h 496"/>
              <a:gd name="T66" fmla="*/ 1269418702 w 528"/>
              <a:gd name="T67" fmla="*/ 1103293104 h 496"/>
              <a:gd name="T68" fmla="*/ 1476920071 w 528"/>
              <a:gd name="T69" fmla="*/ 1210064507 h 496"/>
              <a:gd name="T70" fmla="*/ 1540999783 w 528"/>
              <a:gd name="T71" fmla="*/ 1093587104 h 496"/>
              <a:gd name="T72" fmla="*/ 1348757152 w 528"/>
              <a:gd name="T73" fmla="*/ 944755765 h 496"/>
              <a:gd name="T74" fmla="*/ 1373169386 w 528"/>
              <a:gd name="T75" fmla="*/ 815336428 h 496"/>
              <a:gd name="T76" fmla="*/ 1611184738 w 528"/>
              <a:gd name="T77" fmla="*/ 789454359 h 496"/>
              <a:gd name="T78" fmla="*/ 1605081243 w 528"/>
              <a:gd name="T79" fmla="*/ 660035022 h 496"/>
              <a:gd name="T80" fmla="*/ 1367065891 w 528"/>
              <a:gd name="T81" fmla="*/ 624445154 h 496"/>
              <a:gd name="T82" fmla="*/ 1342653657 w 528"/>
              <a:gd name="T83" fmla="*/ 524145618 h 496"/>
              <a:gd name="T84" fmla="*/ 1534898035 w 528"/>
              <a:gd name="T85" fmla="*/ 385020280 h 496"/>
              <a:gd name="T86" fmla="*/ 1470816576 w 528"/>
              <a:gd name="T87" fmla="*/ 265308742 h 496"/>
              <a:gd name="T88" fmla="*/ 1257211711 w 528"/>
              <a:gd name="T89" fmla="*/ 359136412 h 496"/>
              <a:gd name="T90" fmla="*/ 1187028504 w 528"/>
              <a:gd name="T91" fmla="*/ 284720743 h 496"/>
              <a:gd name="T92" fmla="*/ 1296880937 w 528"/>
              <a:gd name="T93" fmla="*/ 67945602 h 496"/>
              <a:gd name="T94" fmla="*/ 1193130252 w 528"/>
              <a:gd name="T95" fmla="*/ 0 h 496"/>
              <a:gd name="T96" fmla="*/ 1022248107 w 528"/>
              <a:gd name="T97" fmla="*/ 181185273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28" name="Freeform 4"/>
          <p:cNvSpPr>
            <a:spLocks/>
          </p:cNvSpPr>
          <p:nvPr/>
        </p:nvSpPr>
        <p:spPr bwMode="hidden">
          <a:xfrm>
            <a:off x="1589425" y="354387"/>
            <a:ext cx="3022985" cy="2269191"/>
          </a:xfrm>
          <a:custGeom>
            <a:avLst/>
            <a:gdLst>
              <a:gd name="T0" fmla="*/ 1709331174 w 2312"/>
              <a:gd name="T1" fmla="*/ 474719699 h 2313"/>
              <a:gd name="T2" fmla="*/ 1495227902 w 2312"/>
              <a:gd name="T3" fmla="*/ 422797701 h 2313"/>
              <a:gd name="T4" fmla="*/ 1466138499 w 2312"/>
              <a:gd name="T5" fmla="*/ 0 h 2313"/>
              <a:gd name="T6" fmla="*/ 1204327398 w 2312"/>
              <a:gd name="T7" fmla="*/ 21016523 h 2313"/>
              <a:gd name="T8" fmla="*/ 1184546129 w 2312"/>
              <a:gd name="T9" fmla="*/ 422797701 h 2313"/>
              <a:gd name="T10" fmla="*/ 1010006473 w 2312"/>
              <a:gd name="T11" fmla="*/ 485846160 h 2313"/>
              <a:gd name="T12" fmla="*/ 757504585 w 2312"/>
              <a:gd name="T13" fmla="*/ 144641758 h 2313"/>
              <a:gd name="T14" fmla="*/ 582964930 w 2312"/>
              <a:gd name="T15" fmla="*/ 248485754 h 2313"/>
              <a:gd name="T16" fmla="*/ 748195372 w 2312"/>
              <a:gd name="T17" fmla="*/ 629251520 h 2313"/>
              <a:gd name="T18" fmla="*/ 631835602 w 2312"/>
              <a:gd name="T19" fmla="*/ 754112040 h 2313"/>
              <a:gd name="T20" fmla="*/ 252501888 w 2312"/>
              <a:gd name="T21" fmla="*/ 609471394 h 2313"/>
              <a:gd name="T22" fmla="*/ 165231521 w 2312"/>
              <a:gd name="T23" fmla="*/ 764002103 h 2313"/>
              <a:gd name="T24" fmla="*/ 456132025 w 2312"/>
              <a:gd name="T25" fmla="*/ 1032269095 h 2313"/>
              <a:gd name="T26" fmla="*/ 408424196 w 2312"/>
              <a:gd name="T27" fmla="*/ 1238721803 h 2313"/>
              <a:gd name="T28" fmla="*/ 9309213 w 2312"/>
              <a:gd name="T29" fmla="*/ 1269628389 h 2313"/>
              <a:gd name="T30" fmla="*/ 0 w 2312"/>
              <a:gd name="T31" fmla="*/ 1497098732 h 2313"/>
              <a:gd name="T32" fmla="*/ 408424196 w 2312"/>
              <a:gd name="T33" fmla="*/ 1558910793 h 2313"/>
              <a:gd name="T34" fmla="*/ 446822812 w 2312"/>
              <a:gd name="T35" fmla="*/ 1754238152 h 2313"/>
              <a:gd name="T36" fmla="*/ 145450252 w 2312"/>
              <a:gd name="T37" fmla="*/ 2043520555 h 2313"/>
              <a:gd name="T38" fmla="*/ 252501888 w 2312"/>
              <a:gd name="T39" fmla="*/ 2147483647 h 2313"/>
              <a:gd name="T40" fmla="*/ 592273064 w 2312"/>
              <a:gd name="T41" fmla="*/ 2053410619 h 2313"/>
              <a:gd name="T42" fmla="*/ 719105969 w 2312"/>
              <a:gd name="T43" fmla="*/ 2147483647 h 2313"/>
              <a:gd name="T44" fmla="*/ 543402392 w 2312"/>
              <a:gd name="T45" fmla="*/ 2147483647 h 2313"/>
              <a:gd name="T46" fmla="*/ 708633913 w 2312"/>
              <a:gd name="T47" fmla="*/ 2147483647 h 2313"/>
              <a:gd name="T48" fmla="*/ 1010006473 w 2312"/>
              <a:gd name="T49" fmla="*/ 2147483647 h 2313"/>
              <a:gd name="T50" fmla="*/ 1184546129 w 2312"/>
              <a:gd name="T51" fmla="*/ 2147483647 h 2313"/>
              <a:gd name="T52" fmla="*/ 1224108666 w 2312"/>
              <a:gd name="T53" fmla="*/ 2147483647 h 2313"/>
              <a:gd name="T54" fmla="*/ 1485919767 w 2312"/>
              <a:gd name="T55" fmla="*/ 2147483647 h 2313"/>
              <a:gd name="T56" fmla="*/ 1515009171 w 2312"/>
              <a:gd name="T57" fmla="*/ 2147483647 h 2313"/>
              <a:gd name="T58" fmla="*/ 1738420577 w 2312"/>
              <a:gd name="T59" fmla="*/ 2147483647 h 2313"/>
              <a:gd name="T60" fmla="*/ 2001394520 w 2312"/>
              <a:gd name="T61" fmla="*/ 2147483647 h 2313"/>
              <a:gd name="T62" fmla="*/ 2147483647 w 2312"/>
              <a:gd name="T63" fmla="*/ 2147483647 h 2313"/>
              <a:gd name="T64" fmla="*/ 2001394520 w 2312"/>
              <a:gd name="T65" fmla="*/ 2147483647 h 2313"/>
              <a:gd name="T66" fmla="*/ 2117755369 w 2312"/>
              <a:gd name="T67" fmla="*/ 2022505144 h 2313"/>
              <a:gd name="T68" fmla="*/ 2147483647 w 2312"/>
              <a:gd name="T69" fmla="*/ 2147483647 h 2313"/>
              <a:gd name="T70" fmla="*/ 2147483647 w 2312"/>
              <a:gd name="T71" fmla="*/ 2002725018 h 2313"/>
              <a:gd name="T72" fmla="*/ 2147483647 w 2312"/>
              <a:gd name="T73" fmla="*/ 1754238152 h 2313"/>
              <a:gd name="T74" fmla="*/ 2147483647 w 2312"/>
              <a:gd name="T75" fmla="*/ 1537894269 h 2313"/>
              <a:gd name="T76" fmla="*/ 2147483647 w 2312"/>
              <a:gd name="T77" fmla="*/ 1497098732 h 2313"/>
              <a:gd name="T78" fmla="*/ 2147483647 w 2312"/>
              <a:gd name="T79" fmla="*/ 1279518452 h 2313"/>
              <a:gd name="T80" fmla="*/ 2147483647 w 2312"/>
              <a:gd name="T81" fmla="*/ 1217706391 h 2313"/>
              <a:gd name="T82" fmla="*/ 2147483647 w 2312"/>
              <a:gd name="T83" fmla="*/ 1053284507 h 2313"/>
              <a:gd name="T84" fmla="*/ 2147483647 w 2312"/>
              <a:gd name="T85" fmla="*/ 815925213 h 2313"/>
              <a:gd name="T86" fmla="*/ 2147483647 w 2312"/>
              <a:gd name="T87" fmla="*/ 619361457 h 2313"/>
              <a:gd name="T88" fmla="*/ 2097974101 w 2312"/>
              <a:gd name="T89" fmla="*/ 773892166 h 2313"/>
              <a:gd name="T90" fmla="*/ 1981613252 w 2312"/>
              <a:gd name="T91" fmla="*/ 650266932 h 2313"/>
              <a:gd name="T92" fmla="*/ 2147483647 w 2312"/>
              <a:gd name="T93" fmla="*/ 289282404 h 2313"/>
              <a:gd name="T94" fmla="*/ 1990922465 w 2312"/>
              <a:gd name="T95" fmla="*/ 175547232 h 2313"/>
              <a:gd name="T96" fmla="*/ 1709331174 w 2312"/>
              <a:gd name="T97" fmla="*/ 474719699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29" name="Freeform 5"/>
          <p:cNvSpPr>
            <a:spLocks/>
          </p:cNvSpPr>
          <p:nvPr/>
        </p:nvSpPr>
        <p:spPr bwMode="hidden">
          <a:xfrm>
            <a:off x="3377046" y="1270468"/>
            <a:ext cx="4893348" cy="3671327"/>
          </a:xfrm>
          <a:custGeom>
            <a:avLst/>
            <a:gdLst>
              <a:gd name="T0" fmla="*/ 2147483647 w 2312"/>
              <a:gd name="T1" fmla="*/ 1242627764 h 2313"/>
              <a:gd name="T2" fmla="*/ 2147483647 w 2312"/>
              <a:gd name="T3" fmla="*/ 1106716083 h 2313"/>
              <a:gd name="T4" fmla="*/ 2147483647 w 2312"/>
              <a:gd name="T5" fmla="*/ 0 h 2313"/>
              <a:gd name="T6" fmla="*/ 2147483647 w 2312"/>
              <a:gd name="T7" fmla="*/ 55011914 h 2313"/>
              <a:gd name="T8" fmla="*/ 2147483647 w 2312"/>
              <a:gd name="T9" fmla="*/ 1106716083 h 2313"/>
              <a:gd name="T10" fmla="*/ 2147483647 w 2312"/>
              <a:gd name="T11" fmla="*/ 1271753623 h 2313"/>
              <a:gd name="T12" fmla="*/ 1984839206 w 2312"/>
              <a:gd name="T13" fmla="*/ 378612781 h 2313"/>
              <a:gd name="T14" fmla="*/ 1527502669 w 2312"/>
              <a:gd name="T15" fmla="*/ 650437942 h 2313"/>
              <a:gd name="T16" fmla="*/ 1960447761 w 2312"/>
              <a:gd name="T17" fmla="*/ 1647130198 h 2313"/>
              <a:gd name="T18" fmla="*/ 1655557319 w 2312"/>
              <a:gd name="T19" fmla="*/ 1973967272 h 2313"/>
              <a:gd name="T20" fmla="*/ 661612487 w 2312"/>
              <a:gd name="T21" fmla="*/ 1595354491 h 2313"/>
              <a:gd name="T22" fmla="*/ 432945091 w 2312"/>
              <a:gd name="T23" fmla="*/ 1999855126 h 2313"/>
              <a:gd name="T24" fmla="*/ 1195172070 w 2312"/>
              <a:gd name="T25" fmla="*/ 2147483647 h 2313"/>
              <a:gd name="T26" fmla="*/ 1070166133 w 2312"/>
              <a:gd name="T27" fmla="*/ 2147483647 h 2313"/>
              <a:gd name="T28" fmla="*/ 24391445 w 2312"/>
              <a:gd name="T29" fmla="*/ 2147483647 h 2313"/>
              <a:gd name="T30" fmla="*/ 0 w 2312"/>
              <a:gd name="T31" fmla="*/ 2147483647 h 2313"/>
              <a:gd name="T32" fmla="*/ 1070166133 w 2312"/>
              <a:gd name="T33" fmla="*/ 2147483647 h 2313"/>
              <a:gd name="T34" fmla="*/ 1170780625 w 2312"/>
              <a:gd name="T35" fmla="*/ 2147483647 h 2313"/>
              <a:gd name="T36" fmla="*/ 381113489 w 2312"/>
              <a:gd name="T37" fmla="*/ 2147483647 h 2313"/>
              <a:gd name="T38" fmla="*/ 661612487 w 2312"/>
              <a:gd name="T39" fmla="*/ 2147483647 h 2313"/>
              <a:gd name="T40" fmla="*/ 1551894114 w 2312"/>
              <a:gd name="T41" fmla="*/ 2147483647 h 2313"/>
              <a:gd name="T42" fmla="*/ 1884224714 w 2312"/>
              <a:gd name="T43" fmla="*/ 2147483647 h 2313"/>
              <a:gd name="T44" fmla="*/ 1423841211 w 2312"/>
              <a:gd name="T45" fmla="*/ 2147483647 h 2313"/>
              <a:gd name="T46" fmla="*/ 1856784556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35768605 h 2313"/>
              <a:gd name="T86" fmla="*/ 2147483647 w 2312"/>
              <a:gd name="T87" fmla="*/ 1621242344 h 2313"/>
              <a:gd name="T88" fmla="*/ 2147483647 w 2312"/>
              <a:gd name="T89" fmla="*/ 2025742979 h 2313"/>
              <a:gd name="T90" fmla="*/ 2147483647 w 2312"/>
              <a:gd name="T91" fmla="*/ 1702142111 h 2313"/>
              <a:gd name="T92" fmla="*/ 2147483647 w 2312"/>
              <a:gd name="T93" fmla="*/ 757227362 h 2313"/>
              <a:gd name="T94" fmla="*/ 2147483647 w 2312"/>
              <a:gd name="T95" fmla="*/ 459514348 h 2313"/>
              <a:gd name="T96" fmla="*/ 2147483647 w 2312"/>
              <a:gd name="T97" fmla="*/ 1242627764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30" name="Freeform 6"/>
          <p:cNvSpPr>
            <a:spLocks/>
          </p:cNvSpPr>
          <p:nvPr/>
        </p:nvSpPr>
        <p:spPr bwMode="hidden">
          <a:xfrm>
            <a:off x="3848" y="4797519"/>
            <a:ext cx="4558531" cy="2096900"/>
          </a:xfrm>
          <a:custGeom>
            <a:avLst/>
            <a:gdLst>
              <a:gd name="T0" fmla="*/ 2147483647 w 2153"/>
              <a:gd name="T1" fmla="*/ 1158639056 h 1321"/>
              <a:gd name="T2" fmla="*/ 2147483647 w 2153"/>
              <a:gd name="T3" fmla="*/ 1029182581 h 1321"/>
              <a:gd name="T4" fmla="*/ 2147483647 w 2153"/>
              <a:gd name="T5" fmla="*/ 0 h 1321"/>
              <a:gd name="T6" fmla="*/ 2147483647 w 2153"/>
              <a:gd name="T7" fmla="*/ 51782590 h 1321"/>
              <a:gd name="T8" fmla="*/ 2147483647 w 2153"/>
              <a:gd name="T9" fmla="*/ 1029182581 h 1321"/>
              <a:gd name="T10" fmla="*/ 2147483647 w 2153"/>
              <a:gd name="T11" fmla="*/ 1184530352 h 1321"/>
              <a:gd name="T12" fmla="*/ 1849022076 w 2153"/>
              <a:gd name="T13" fmla="*/ 352770696 h 1321"/>
              <a:gd name="T14" fmla="*/ 1424907201 w 2153"/>
              <a:gd name="T15" fmla="*/ 605210823 h 1321"/>
              <a:gd name="T16" fmla="*/ 1827664364 w 2153"/>
              <a:gd name="T17" fmla="*/ 1534064635 h 1321"/>
              <a:gd name="T18" fmla="*/ 1543903913 w 2153"/>
              <a:gd name="T19" fmla="*/ 1838287353 h 1321"/>
              <a:gd name="T20" fmla="*/ 616341274 w 2153"/>
              <a:gd name="T21" fmla="*/ 1485518457 h 1321"/>
              <a:gd name="T22" fmla="*/ 402757163 w 2153"/>
              <a:gd name="T23" fmla="*/ 1864178648 h 1321"/>
              <a:gd name="T24" fmla="*/ 1113685836 w 2153"/>
              <a:gd name="T25" fmla="*/ 2147483647 h 1321"/>
              <a:gd name="T26" fmla="*/ 997740725 w 2153"/>
              <a:gd name="T27" fmla="*/ 2147483647 h 1321"/>
              <a:gd name="T28" fmla="*/ 21357712 w 2153"/>
              <a:gd name="T29" fmla="*/ 2147483647 h 1321"/>
              <a:gd name="T30" fmla="*/ 0 w 2153"/>
              <a:gd name="T31" fmla="*/ 2147483647 h 1321"/>
              <a:gd name="T32" fmla="*/ 997740725 w 2153"/>
              <a:gd name="T33" fmla="*/ 2147483647 h 1321"/>
              <a:gd name="T34" fmla="*/ 109232637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1990400511 h 1321"/>
              <a:gd name="T50" fmla="*/ 2147483647 w 2153"/>
              <a:gd name="T51" fmla="*/ 1511409752 h 1321"/>
              <a:gd name="T52" fmla="*/ 2147483647 w 2153"/>
              <a:gd name="T53" fmla="*/ 1886835331 h 1321"/>
              <a:gd name="T54" fmla="*/ 2147483647 w 2153"/>
              <a:gd name="T55" fmla="*/ 1585847225 h 1321"/>
              <a:gd name="T56" fmla="*/ 2147483647 w 2153"/>
              <a:gd name="T57" fmla="*/ 705539592 h 1321"/>
              <a:gd name="T58" fmla="*/ 2147483647 w 2153"/>
              <a:gd name="T59" fmla="*/ 427208169 h 1321"/>
              <a:gd name="T60" fmla="*/ 2147483647 w 2153"/>
              <a:gd name="T61" fmla="*/ 115863905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31" name="Freeform 7"/>
          <p:cNvSpPr>
            <a:spLocks/>
          </p:cNvSpPr>
          <p:nvPr/>
        </p:nvSpPr>
        <p:spPr bwMode="hidden">
          <a:xfrm>
            <a:off x="5992091" y="4426324"/>
            <a:ext cx="3019137" cy="2263588"/>
          </a:xfrm>
          <a:custGeom>
            <a:avLst/>
            <a:gdLst>
              <a:gd name="T0" fmla="*/ 1704981015 w 2312"/>
              <a:gd name="T1" fmla="*/ 472378537 h 2313"/>
              <a:gd name="T2" fmla="*/ 1491423955 w 2312"/>
              <a:gd name="T3" fmla="*/ 420712291 h 2313"/>
              <a:gd name="T4" fmla="*/ 1462407136 w 2312"/>
              <a:gd name="T5" fmla="*/ 0 h 2313"/>
              <a:gd name="T6" fmla="*/ 1201263313 w 2312"/>
              <a:gd name="T7" fmla="*/ 20912502 h 2313"/>
              <a:gd name="T8" fmla="*/ 1181532006 w 2312"/>
              <a:gd name="T9" fmla="*/ 420712291 h 2313"/>
              <a:gd name="T10" fmla="*/ 1007436482 w 2312"/>
              <a:gd name="T11" fmla="*/ 483449796 h 2313"/>
              <a:gd name="T12" fmla="*/ 755577092 w 2312"/>
              <a:gd name="T13" fmla="*/ 143927480 h 2313"/>
              <a:gd name="T14" fmla="*/ 581481569 w 2312"/>
              <a:gd name="T15" fmla="*/ 247261082 h 2313"/>
              <a:gd name="T16" fmla="*/ 746291581 w 2312"/>
              <a:gd name="T17" fmla="*/ 626147260 h 2313"/>
              <a:gd name="T18" fmla="*/ 630227540 w 2312"/>
              <a:gd name="T19" fmla="*/ 750393364 h 2313"/>
              <a:gd name="T20" fmla="*/ 251859390 w 2312"/>
              <a:gd name="T21" fmla="*/ 606464775 h 2313"/>
              <a:gd name="T22" fmla="*/ 164811090 w 2312"/>
              <a:gd name="T23" fmla="*/ 760234607 h 2313"/>
              <a:gd name="T24" fmla="*/ 454971732 w 2312"/>
              <a:gd name="T25" fmla="*/ 1027177065 h 2313"/>
              <a:gd name="T26" fmla="*/ 407384968 w 2312"/>
              <a:gd name="T27" fmla="*/ 1232613144 h 2313"/>
              <a:gd name="T28" fmla="*/ 9285511 w 2312"/>
              <a:gd name="T29" fmla="*/ 1263366888 h 2313"/>
              <a:gd name="T30" fmla="*/ 0 w 2312"/>
              <a:gd name="T31" fmla="*/ 1489714360 h 2313"/>
              <a:gd name="T32" fmla="*/ 407384968 w 2312"/>
              <a:gd name="T33" fmla="*/ 1551221849 h 2313"/>
              <a:gd name="T34" fmla="*/ 445686220 w 2312"/>
              <a:gd name="T35" fmla="*/ 1745586668 h 2313"/>
              <a:gd name="T36" fmla="*/ 145079782 w 2312"/>
              <a:gd name="T37" fmla="*/ 2033441628 h 2313"/>
              <a:gd name="T38" fmla="*/ 251859390 w 2312"/>
              <a:gd name="T39" fmla="*/ 2147483647 h 2313"/>
              <a:gd name="T40" fmla="*/ 590766003 w 2312"/>
              <a:gd name="T41" fmla="*/ 2043282871 h 2313"/>
              <a:gd name="T42" fmla="*/ 717275840 w 2312"/>
              <a:gd name="T43" fmla="*/ 2147483647 h 2313"/>
              <a:gd name="T44" fmla="*/ 542018955 w 2312"/>
              <a:gd name="T45" fmla="*/ 2147483647 h 2313"/>
              <a:gd name="T46" fmla="*/ 706830044 w 2312"/>
              <a:gd name="T47" fmla="*/ 2147483647 h 2313"/>
              <a:gd name="T48" fmla="*/ 1007436482 w 2312"/>
              <a:gd name="T49" fmla="*/ 2147483647 h 2313"/>
              <a:gd name="T50" fmla="*/ 1181532006 w 2312"/>
              <a:gd name="T51" fmla="*/ 2147483647 h 2313"/>
              <a:gd name="T52" fmla="*/ 1220994620 w 2312"/>
              <a:gd name="T53" fmla="*/ 2147483647 h 2313"/>
              <a:gd name="T54" fmla="*/ 1482138444 w 2312"/>
              <a:gd name="T55" fmla="*/ 2147483647 h 2313"/>
              <a:gd name="T56" fmla="*/ 1511154185 w 2312"/>
              <a:gd name="T57" fmla="*/ 2147483647 h 2313"/>
              <a:gd name="T58" fmla="*/ 1733997834 w 2312"/>
              <a:gd name="T59" fmla="*/ 2147483647 h 2313"/>
              <a:gd name="T60" fmla="*/ 1996301942 w 2312"/>
              <a:gd name="T61" fmla="*/ 2147483647 h 2313"/>
              <a:gd name="T62" fmla="*/ 2147483647 w 2312"/>
              <a:gd name="T63" fmla="*/ 2147483647 h 2313"/>
              <a:gd name="T64" fmla="*/ 1996301942 w 2312"/>
              <a:gd name="T65" fmla="*/ 2147483647 h 2313"/>
              <a:gd name="T66" fmla="*/ 2112365984 w 2312"/>
              <a:gd name="T67" fmla="*/ 2012529127 h 2313"/>
              <a:gd name="T68" fmla="*/ 2147483647 w 2312"/>
              <a:gd name="T69" fmla="*/ 2147483647 h 2313"/>
              <a:gd name="T70" fmla="*/ 2147483647 w 2312"/>
              <a:gd name="T71" fmla="*/ 1992846641 h 2313"/>
              <a:gd name="T72" fmla="*/ 2147483647 w 2312"/>
              <a:gd name="T73" fmla="*/ 1745586668 h 2313"/>
              <a:gd name="T74" fmla="*/ 2147483647 w 2312"/>
              <a:gd name="T75" fmla="*/ 1530309347 h 2313"/>
              <a:gd name="T76" fmla="*/ 2147483647 w 2312"/>
              <a:gd name="T77" fmla="*/ 1489714360 h 2313"/>
              <a:gd name="T78" fmla="*/ 2147483647 w 2312"/>
              <a:gd name="T79" fmla="*/ 1273208131 h 2313"/>
              <a:gd name="T80" fmla="*/ 2147483647 w 2312"/>
              <a:gd name="T81" fmla="*/ 1211700642 h 2313"/>
              <a:gd name="T82" fmla="*/ 2147483647 w 2312"/>
              <a:gd name="T83" fmla="*/ 1048089567 h 2313"/>
              <a:gd name="T84" fmla="*/ 2147483647 w 2312"/>
              <a:gd name="T85" fmla="*/ 811900853 h 2313"/>
              <a:gd name="T86" fmla="*/ 2147483647 w 2312"/>
              <a:gd name="T87" fmla="*/ 616306017 h 2313"/>
              <a:gd name="T88" fmla="*/ 2092635754 w 2312"/>
              <a:gd name="T89" fmla="*/ 770075849 h 2313"/>
              <a:gd name="T90" fmla="*/ 1976571712 w 2312"/>
              <a:gd name="T91" fmla="*/ 647059762 h 2313"/>
              <a:gd name="T92" fmla="*/ 2147483647 w 2312"/>
              <a:gd name="T93" fmla="*/ 287856070 h 2313"/>
              <a:gd name="T94" fmla="*/ 1985856146 w 2312"/>
              <a:gd name="T95" fmla="*/ 174681225 h 2313"/>
              <a:gd name="T96" fmla="*/ 1704981015 w 2312"/>
              <a:gd name="T97" fmla="*/ 47237853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32" name="Freeform 8"/>
          <p:cNvSpPr>
            <a:spLocks/>
          </p:cNvSpPr>
          <p:nvPr/>
        </p:nvSpPr>
        <p:spPr bwMode="hidden">
          <a:xfrm>
            <a:off x="7529562" y="487456"/>
            <a:ext cx="3904287" cy="2930338"/>
          </a:xfrm>
          <a:custGeom>
            <a:avLst/>
            <a:gdLst>
              <a:gd name="T0" fmla="*/ 2147483647 w 2312"/>
              <a:gd name="T1" fmla="*/ 791646140 h 2313"/>
              <a:gd name="T2" fmla="*/ 2147483647 w 2312"/>
              <a:gd name="T3" fmla="*/ 705059059 h 2313"/>
              <a:gd name="T4" fmla="*/ 2147483647 w 2312"/>
              <a:gd name="T5" fmla="*/ 0 h 2313"/>
              <a:gd name="T6" fmla="*/ 2008889167 w 2312"/>
              <a:gd name="T7" fmla="*/ 35046913 h 2313"/>
              <a:gd name="T8" fmla="*/ 1975893043 w 2312"/>
              <a:gd name="T9" fmla="*/ 705059059 h 2313"/>
              <a:gd name="T10" fmla="*/ 1684750028 w 2312"/>
              <a:gd name="T11" fmla="*/ 810199797 h 2313"/>
              <a:gd name="T12" fmla="*/ 1263563218 w 2312"/>
              <a:gd name="T13" fmla="*/ 241204717 h 2313"/>
              <a:gd name="T14" fmla="*/ 972418810 w 2312"/>
              <a:gd name="T15" fmla="*/ 414377445 h 2313"/>
              <a:gd name="T16" fmla="*/ 1248034810 w 2312"/>
              <a:gd name="T17" fmla="*/ 1049342678 h 2313"/>
              <a:gd name="T18" fmla="*/ 1053939467 w 2312"/>
              <a:gd name="T19" fmla="*/ 1257562318 h 2313"/>
              <a:gd name="T20" fmla="*/ 421188204 w 2312"/>
              <a:gd name="T21" fmla="*/ 1016357601 h 2313"/>
              <a:gd name="T22" fmla="*/ 275616000 w 2312"/>
              <a:gd name="T23" fmla="*/ 1274054139 h 2313"/>
              <a:gd name="T24" fmla="*/ 760854357 w 2312"/>
              <a:gd name="T25" fmla="*/ 1721416660 h 2313"/>
              <a:gd name="T26" fmla="*/ 681275796 w 2312"/>
              <a:gd name="T27" fmla="*/ 2065700279 h 2313"/>
              <a:gd name="T28" fmla="*/ 15527014 w 2312"/>
              <a:gd name="T29" fmla="*/ 2117239012 h 2313"/>
              <a:gd name="T30" fmla="*/ 0 w 2312"/>
              <a:gd name="T31" fmla="*/ 2147483647 h 2313"/>
              <a:gd name="T32" fmla="*/ 681275796 w 2312"/>
              <a:gd name="T33" fmla="*/ 2147483647 h 2313"/>
              <a:gd name="T34" fmla="*/ 745327343 w 2312"/>
              <a:gd name="T35" fmla="*/ 2147483647 h 2313"/>
              <a:gd name="T36" fmla="*/ 242619875 w 2312"/>
              <a:gd name="T37" fmla="*/ 2147483647 h 2313"/>
              <a:gd name="T38" fmla="*/ 421188204 w 2312"/>
              <a:gd name="T39" fmla="*/ 2147483647 h 2313"/>
              <a:gd name="T40" fmla="*/ 987947218 w 2312"/>
              <a:gd name="T41" fmla="*/ 2147483647 h 2313"/>
              <a:gd name="T42" fmla="*/ 1199511671 w 2312"/>
              <a:gd name="T43" fmla="*/ 2147483647 h 2313"/>
              <a:gd name="T44" fmla="*/ 906426561 w 2312"/>
              <a:gd name="T45" fmla="*/ 2147483647 h 2313"/>
              <a:gd name="T46" fmla="*/ 1182042561 w 2312"/>
              <a:gd name="T47" fmla="*/ 2147483647 h 2313"/>
              <a:gd name="T48" fmla="*/ 1684750028 w 2312"/>
              <a:gd name="T49" fmla="*/ 2147483647 h 2313"/>
              <a:gd name="T50" fmla="*/ 1975893043 w 2312"/>
              <a:gd name="T51" fmla="*/ 2147483647 h 2313"/>
              <a:gd name="T52" fmla="*/ 2041886685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33732268 h 2313"/>
              <a:gd name="T80" fmla="*/ 2147483647 w 2312"/>
              <a:gd name="T81" fmla="*/ 2030653366 h 2313"/>
              <a:gd name="T82" fmla="*/ 2147483647 w 2312"/>
              <a:gd name="T83" fmla="*/ 1756463573 h 2313"/>
              <a:gd name="T84" fmla="*/ 2147483647 w 2312"/>
              <a:gd name="T85" fmla="*/ 1360641221 h 2313"/>
              <a:gd name="T86" fmla="*/ 2147483647 w 2312"/>
              <a:gd name="T87" fmla="*/ 1032849422 h 2313"/>
              <a:gd name="T88" fmla="*/ 2147483647 w 2312"/>
              <a:gd name="T89" fmla="*/ 1290547395 h 2313"/>
              <a:gd name="T90" fmla="*/ 2147483647 w 2312"/>
              <a:gd name="T91" fmla="*/ 1084389591 h 2313"/>
              <a:gd name="T92" fmla="*/ 2147483647 w 2312"/>
              <a:gd name="T93" fmla="*/ 482409434 h 2313"/>
              <a:gd name="T94" fmla="*/ 2147483647 w 2312"/>
              <a:gd name="T95" fmla="*/ 292743450 h 2313"/>
              <a:gd name="T96" fmla="*/ 2147483647 w 2312"/>
              <a:gd name="T97" fmla="*/ 791646140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sp>
        <p:nvSpPr>
          <p:cNvPr id="1033" name="Freeform 9"/>
          <p:cNvSpPr>
            <a:spLocks/>
          </p:cNvSpPr>
          <p:nvPr/>
        </p:nvSpPr>
        <p:spPr bwMode="hidden">
          <a:xfrm>
            <a:off x="9528849" y="2556343"/>
            <a:ext cx="2678545" cy="3996297"/>
          </a:xfrm>
          <a:custGeom>
            <a:avLst/>
            <a:gdLst>
              <a:gd name="T0" fmla="*/ 2147483647 w 1265"/>
              <a:gd name="T1" fmla="*/ 0 h 2518"/>
              <a:gd name="T2" fmla="*/ 2147483647 w 1265"/>
              <a:gd name="T3" fmla="*/ 58236644 h 2518"/>
              <a:gd name="T4" fmla="*/ 2147483647 w 1265"/>
              <a:gd name="T5" fmla="*/ 1203545310 h 2518"/>
              <a:gd name="T6" fmla="*/ 2147483647 w 1265"/>
              <a:gd name="T7" fmla="*/ 1384723381 h 2518"/>
              <a:gd name="T8" fmla="*/ 2147483647 w 1265"/>
              <a:gd name="T9" fmla="*/ 410886978 h 2518"/>
              <a:gd name="T10" fmla="*/ 1666162997 w 1265"/>
              <a:gd name="T11" fmla="*/ 708538336 h 2518"/>
              <a:gd name="T12" fmla="*/ 2139158022 w 1265"/>
              <a:gd name="T13" fmla="*/ 1795612158 h 2518"/>
              <a:gd name="T14" fmla="*/ 1806535083 w 1265"/>
              <a:gd name="T15" fmla="*/ 2147483647 h 2518"/>
              <a:gd name="T16" fmla="*/ 723224742 w 1265"/>
              <a:gd name="T17" fmla="*/ 1737375514 h 2518"/>
              <a:gd name="T18" fmla="*/ 472995025 w 1265"/>
              <a:gd name="T19" fmla="*/ 2147483647 h 2518"/>
              <a:gd name="T20" fmla="*/ 1303025602 w 1265"/>
              <a:gd name="T21" fmla="*/ 2147483647 h 2518"/>
              <a:gd name="T22" fmla="*/ 1168755359 w 1265"/>
              <a:gd name="T23" fmla="*/ 2147483647 h 2518"/>
              <a:gd name="T24" fmla="*/ 27464408 w 1265"/>
              <a:gd name="T25" fmla="*/ 2147483647 h 2518"/>
              <a:gd name="T26" fmla="*/ 0 w 1265"/>
              <a:gd name="T27" fmla="*/ 2147483647 h 2518"/>
              <a:gd name="T28" fmla="*/ 1168755359 w 1265"/>
              <a:gd name="T29" fmla="*/ 2147483647 h 2518"/>
              <a:gd name="T30" fmla="*/ 1278612989 w 1265"/>
              <a:gd name="T31" fmla="*/ 2147483647 h 2518"/>
              <a:gd name="T32" fmla="*/ 415014415 w 1265"/>
              <a:gd name="T33" fmla="*/ 2147483647 h 2518"/>
              <a:gd name="T34" fmla="*/ 723224742 w 1265"/>
              <a:gd name="T35" fmla="*/ 2147483647 h 2518"/>
              <a:gd name="T36" fmla="*/ 1693627404 w 1265"/>
              <a:gd name="T37" fmla="*/ 2147483647 h 2518"/>
              <a:gd name="T38" fmla="*/ 2056764799 w 1265"/>
              <a:gd name="T39" fmla="*/ 2147483647 h 2518"/>
              <a:gd name="T40" fmla="*/ 1553255318 w 1265"/>
              <a:gd name="T41" fmla="*/ 2147483647 h 2518"/>
              <a:gd name="T42" fmla="*/ 2026250344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588"/>
          </a:p>
        </p:txBody>
      </p:sp>
      <p:pic>
        <p:nvPicPr>
          <p:cNvPr id="1034" name="Picture 10" descr="C:\My Documents\bits\Facbann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848" y="-2801"/>
            <a:ext cx="10718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Grp="1" noChangeArrowheads="1"/>
          </p:cNvSpPr>
          <p:nvPr>
            <p:ph type="title"/>
          </p:nvPr>
        </p:nvSpPr>
        <p:spPr bwMode="auto">
          <a:xfrm>
            <a:off x="1422016" y="305360"/>
            <a:ext cx="103639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b" anchorCtr="0" compatLnSpc="1">
            <a:prstTxWarp prst="textNoShape">
              <a:avLst/>
            </a:prstTxWarp>
          </a:bodyPr>
          <a:lstStyle/>
          <a:p>
            <a:pPr lvl="0"/>
            <a:r>
              <a:rPr lang="en-US" altLang="en-US" smtClean="0"/>
              <a:t>Click to edit Master title style</a:t>
            </a:r>
          </a:p>
        </p:txBody>
      </p:sp>
      <p:sp>
        <p:nvSpPr>
          <p:cNvPr id="1036" name="Rectangle 12"/>
          <p:cNvSpPr>
            <a:spLocks noGrp="1" noChangeArrowheads="1"/>
          </p:cNvSpPr>
          <p:nvPr>
            <p:ph type="body" idx="1"/>
          </p:nvPr>
        </p:nvSpPr>
        <p:spPr bwMode="auto">
          <a:xfrm>
            <a:off x="1422016" y="1676681"/>
            <a:ext cx="10363970" cy="41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837" name="Rectangle 13"/>
          <p:cNvSpPr>
            <a:spLocks noGrp="1" noChangeArrowheads="1"/>
          </p:cNvSpPr>
          <p:nvPr>
            <p:ph type="dt" sz="half" idx="2"/>
          </p:nvPr>
        </p:nvSpPr>
        <p:spPr bwMode="auto">
          <a:xfrm>
            <a:off x="1422016" y="6324320"/>
            <a:ext cx="2540000" cy="458040"/>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defRPr sz="1412">
                <a:solidFill>
                  <a:schemeClr val="tx2"/>
                </a:solidFill>
                <a:latin typeface="Arial" charset="0"/>
              </a:defRPr>
            </a:lvl1pPr>
          </a:lstStyle>
          <a:p>
            <a:pPr>
              <a:defRPr/>
            </a:pPr>
            <a:endParaRPr lang="en-US"/>
          </a:p>
        </p:txBody>
      </p:sp>
      <p:sp>
        <p:nvSpPr>
          <p:cNvPr id="205838" name="Rectangle 14"/>
          <p:cNvSpPr>
            <a:spLocks noGrp="1" noChangeArrowheads="1"/>
          </p:cNvSpPr>
          <p:nvPr>
            <p:ph type="ftr" sz="quarter" idx="3"/>
          </p:nvPr>
        </p:nvSpPr>
        <p:spPr bwMode="auto">
          <a:xfrm>
            <a:off x="4673986" y="6324320"/>
            <a:ext cx="3860030" cy="458040"/>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ctr">
              <a:defRPr sz="1412">
                <a:solidFill>
                  <a:schemeClr val="tx2"/>
                </a:solidFill>
                <a:latin typeface="Arial" charset="0"/>
              </a:defRPr>
            </a:lvl1pPr>
          </a:lstStyle>
          <a:p>
            <a:pPr>
              <a:defRPr/>
            </a:pPr>
            <a:endParaRPr lang="en-US"/>
          </a:p>
        </p:txBody>
      </p:sp>
      <p:sp>
        <p:nvSpPr>
          <p:cNvPr id="205839" name="Rectangle 15"/>
          <p:cNvSpPr>
            <a:spLocks noGrp="1" noChangeArrowheads="1"/>
          </p:cNvSpPr>
          <p:nvPr>
            <p:ph type="sldNum" sz="quarter" idx="4"/>
          </p:nvPr>
        </p:nvSpPr>
        <p:spPr bwMode="auto">
          <a:xfrm>
            <a:off x="9245985" y="6324320"/>
            <a:ext cx="2540000" cy="458040"/>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r">
              <a:defRPr sz="1412">
                <a:solidFill>
                  <a:schemeClr val="tx2"/>
                </a:solidFill>
                <a:latin typeface="Arial" panose="020B0604020202020204" pitchFamily="34" charset="0"/>
              </a:defRPr>
            </a:lvl1pPr>
          </a:lstStyle>
          <a:p>
            <a:fld id="{D8AD323F-CE7F-41B5-80E8-7A1F467B14FE}" type="slidenum">
              <a:rPr lang="en-US" altLang="en-US"/>
              <a:pPr/>
              <a:t>‹#›</a:t>
            </a:fld>
            <a:endParaRPr lang="en-US" altLang="en-US"/>
          </a:p>
        </p:txBody>
      </p:sp>
    </p:spTree>
    <p:extLst>
      <p:ext uri="{BB962C8B-B14F-4D97-AF65-F5344CB8AC3E}">
        <p14:creationId xmlns:p14="http://schemas.microsoft.com/office/powerpoint/2010/main" val="123237755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99320" rtl="0" eaLnBrk="0" fontAlgn="base" hangingPunct="0">
        <a:spcBef>
          <a:spcPct val="0"/>
        </a:spcBef>
        <a:spcAft>
          <a:spcPct val="0"/>
        </a:spcAft>
        <a:defRPr sz="4324">
          <a:solidFill>
            <a:schemeClr val="tx2"/>
          </a:solidFill>
          <a:latin typeface="+mj-lt"/>
          <a:ea typeface="+mj-ea"/>
          <a:cs typeface="+mj-cs"/>
        </a:defRPr>
      </a:lvl1pPr>
      <a:lvl2pPr algn="l" defTabSz="899320" rtl="0" eaLnBrk="0" fontAlgn="base" hangingPunct="0">
        <a:spcBef>
          <a:spcPct val="0"/>
        </a:spcBef>
        <a:spcAft>
          <a:spcPct val="0"/>
        </a:spcAft>
        <a:defRPr sz="4324">
          <a:solidFill>
            <a:schemeClr val="tx2"/>
          </a:solidFill>
          <a:latin typeface="Arial" charset="0"/>
        </a:defRPr>
      </a:lvl2pPr>
      <a:lvl3pPr algn="l" defTabSz="899320" rtl="0" eaLnBrk="0" fontAlgn="base" hangingPunct="0">
        <a:spcBef>
          <a:spcPct val="0"/>
        </a:spcBef>
        <a:spcAft>
          <a:spcPct val="0"/>
        </a:spcAft>
        <a:defRPr sz="4324">
          <a:solidFill>
            <a:schemeClr val="tx2"/>
          </a:solidFill>
          <a:latin typeface="Arial" charset="0"/>
        </a:defRPr>
      </a:lvl3pPr>
      <a:lvl4pPr algn="l" defTabSz="899320" rtl="0" eaLnBrk="0" fontAlgn="base" hangingPunct="0">
        <a:spcBef>
          <a:spcPct val="0"/>
        </a:spcBef>
        <a:spcAft>
          <a:spcPct val="0"/>
        </a:spcAft>
        <a:defRPr sz="4324">
          <a:solidFill>
            <a:schemeClr val="tx2"/>
          </a:solidFill>
          <a:latin typeface="Arial" charset="0"/>
        </a:defRPr>
      </a:lvl4pPr>
      <a:lvl5pPr algn="l" defTabSz="899320" rtl="0" eaLnBrk="0" fontAlgn="base" hangingPunct="0">
        <a:spcBef>
          <a:spcPct val="0"/>
        </a:spcBef>
        <a:spcAft>
          <a:spcPct val="0"/>
        </a:spcAft>
        <a:defRPr sz="4324">
          <a:solidFill>
            <a:schemeClr val="tx2"/>
          </a:solidFill>
          <a:latin typeface="Arial" charset="0"/>
        </a:defRPr>
      </a:lvl5pPr>
      <a:lvl6pPr marL="403433" algn="l" defTabSz="899320" rtl="0" fontAlgn="base">
        <a:spcBef>
          <a:spcPct val="0"/>
        </a:spcBef>
        <a:spcAft>
          <a:spcPct val="0"/>
        </a:spcAft>
        <a:defRPr sz="4324">
          <a:solidFill>
            <a:schemeClr val="tx2"/>
          </a:solidFill>
          <a:latin typeface="Arial" charset="0"/>
        </a:defRPr>
      </a:lvl6pPr>
      <a:lvl7pPr marL="806867" algn="l" defTabSz="899320" rtl="0" fontAlgn="base">
        <a:spcBef>
          <a:spcPct val="0"/>
        </a:spcBef>
        <a:spcAft>
          <a:spcPct val="0"/>
        </a:spcAft>
        <a:defRPr sz="4324">
          <a:solidFill>
            <a:schemeClr val="tx2"/>
          </a:solidFill>
          <a:latin typeface="Arial" charset="0"/>
        </a:defRPr>
      </a:lvl7pPr>
      <a:lvl8pPr marL="1210300" algn="l" defTabSz="899320" rtl="0" fontAlgn="base">
        <a:spcBef>
          <a:spcPct val="0"/>
        </a:spcBef>
        <a:spcAft>
          <a:spcPct val="0"/>
        </a:spcAft>
        <a:defRPr sz="4324">
          <a:solidFill>
            <a:schemeClr val="tx2"/>
          </a:solidFill>
          <a:latin typeface="Arial" charset="0"/>
        </a:defRPr>
      </a:lvl8pPr>
      <a:lvl9pPr marL="1613733" algn="l" defTabSz="899320" rtl="0" fontAlgn="base">
        <a:spcBef>
          <a:spcPct val="0"/>
        </a:spcBef>
        <a:spcAft>
          <a:spcPct val="0"/>
        </a:spcAft>
        <a:defRPr sz="4324">
          <a:solidFill>
            <a:schemeClr val="tx2"/>
          </a:solidFill>
          <a:latin typeface="Arial" charset="0"/>
        </a:defRPr>
      </a:lvl9pPr>
    </p:titleStyle>
    <p:bodyStyle>
      <a:lvl1pPr marL="337596" indent="-337596" algn="l" defTabSz="899320" rtl="0" eaLnBrk="0" fontAlgn="base" hangingPunct="0">
        <a:spcBef>
          <a:spcPct val="20000"/>
        </a:spcBef>
        <a:spcAft>
          <a:spcPct val="0"/>
        </a:spcAft>
        <a:buClr>
          <a:srgbClr val="FFFF00"/>
        </a:buClr>
        <a:buSzPct val="80000"/>
        <a:buFont typeface="Wingdings" panose="05000000000000000000" pitchFamily="2" charset="2"/>
        <a:buChar char="®"/>
        <a:defRPr sz="3177">
          <a:solidFill>
            <a:schemeClr val="tx1"/>
          </a:solidFill>
          <a:latin typeface="+mn-lt"/>
          <a:ea typeface="+mn-ea"/>
          <a:cs typeface="+mn-cs"/>
        </a:defRPr>
      </a:lvl1pPr>
      <a:lvl2pPr marL="729822" indent="-280162" algn="l" defTabSz="899320" rtl="0" eaLnBrk="0" fontAlgn="base" hangingPunct="0">
        <a:spcBef>
          <a:spcPct val="20000"/>
        </a:spcBef>
        <a:spcAft>
          <a:spcPct val="0"/>
        </a:spcAft>
        <a:buClr>
          <a:srgbClr val="CC0000"/>
        </a:buClr>
        <a:buSzPct val="70000"/>
        <a:buFont typeface="Wingdings" panose="05000000000000000000" pitchFamily="2" charset="2"/>
        <a:buChar char="®"/>
        <a:defRPr sz="2735">
          <a:solidFill>
            <a:schemeClr val="tx1"/>
          </a:solidFill>
          <a:latin typeface="+mn-lt"/>
        </a:defRPr>
      </a:lvl2pPr>
      <a:lvl3pPr marL="1123450" indent="-224130" algn="l" defTabSz="899320" rtl="0" eaLnBrk="0" fontAlgn="base" hangingPunct="0">
        <a:spcBef>
          <a:spcPct val="20000"/>
        </a:spcBef>
        <a:spcAft>
          <a:spcPct val="0"/>
        </a:spcAft>
        <a:buClr>
          <a:srgbClr val="009900"/>
        </a:buClr>
        <a:buSzPct val="60000"/>
        <a:buFont typeface="Wingdings" panose="05000000000000000000" pitchFamily="2" charset="2"/>
        <a:buChar char="®"/>
        <a:defRPr sz="2382">
          <a:solidFill>
            <a:schemeClr val="tx1"/>
          </a:solidFill>
          <a:latin typeface="+mn-lt"/>
        </a:defRPr>
      </a:lvl3pPr>
      <a:lvl4pPr marL="1573110" indent="-224130" algn="l" defTabSz="899320" rtl="0" eaLnBrk="0" fontAlgn="base" hangingPunct="0">
        <a:spcBef>
          <a:spcPct val="20000"/>
        </a:spcBef>
        <a:spcAft>
          <a:spcPct val="0"/>
        </a:spcAft>
        <a:buClr>
          <a:schemeClr val="hlink"/>
        </a:buClr>
        <a:buSzPct val="60000"/>
        <a:buFont typeface="Wingdings" panose="05000000000000000000" pitchFamily="2" charset="2"/>
        <a:buChar char="l"/>
        <a:defRPr sz="1941">
          <a:solidFill>
            <a:schemeClr val="tx1"/>
          </a:solidFill>
          <a:latin typeface="+mn-lt"/>
        </a:defRPr>
      </a:lvl4pPr>
      <a:lvl5pPr marL="2022770" indent="-224130" algn="l" defTabSz="899320" rtl="0" eaLnBrk="0" fontAlgn="base" hangingPunct="0">
        <a:spcBef>
          <a:spcPct val="20000"/>
        </a:spcBef>
        <a:spcAft>
          <a:spcPct val="0"/>
        </a:spcAft>
        <a:buClr>
          <a:schemeClr val="accent2"/>
        </a:buClr>
        <a:buSzPct val="55000"/>
        <a:buFont typeface="Wingdings" panose="05000000000000000000" pitchFamily="2" charset="2"/>
        <a:buChar char="l"/>
        <a:defRPr sz="1941">
          <a:solidFill>
            <a:schemeClr val="tx1"/>
          </a:solidFill>
          <a:latin typeface="+mn-lt"/>
        </a:defRPr>
      </a:lvl5pPr>
      <a:lvl6pPr marL="2426203" indent="-224130" algn="l" defTabSz="899320" rtl="0" fontAlgn="base">
        <a:spcBef>
          <a:spcPct val="20000"/>
        </a:spcBef>
        <a:spcAft>
          <a:spcPct val="0"/>
        </a:spcAft>
        <a:buClr>
          <a:schemeClr val="accent2"/>
        </a:buClr>
        <a:buSzPct val="55000"/>
        <a:buFont typeface="Wingdings" pitchFamily="2" charset="2"/>
        <a:buChar char="l"/>
        <a:defRPr sz="1941">
          <a:solidFill>
            <a:schemeClr val="tx1"/>
          </a:solidFill>
          <a:latin typeface="+mn-lt"/>
        </a:defRPr>
      </a:lvl6pPr>
      <a:lvl7pPr marL="2829636" indent="-224130" algn="l" defTabSz="899320" rtl="0" fontAlgn="base">
        <a:spcBef>
          <a:spcPct val="20000"/>
        </a:spcBef>
        <a:spcAft>
          <a:spcPct val="0"/>
        </a:spcAft>
        <a:buClr>
          <a:schemeClr val="accent2"/>
        </a:buClr>
        <a:buSzPct val="55000"/>
        <a:buFont typeface="Wingdings" pitchFamily="2" charset="2"/>
        <a:buChar char="l"/>
        <a:defRPr sz="1941">
          <a:solidFill>
            <a:schemeClr val="tx1"/>
          </a:solidFill>
          <a:latin typeface="+mn-lt"/>
        </a:defRPr>
      </a:lvl7pPr>
      <a:lvl8pPr marL="3233069" indent="-224130" algn="l" defTabSz="899320" rtl="0" fontAlgn="base">
        <a:spcBef>
          <a:spcPct val="20000"/>
        </a:spcBef>
        <a:spcAft>
          <a:spcPct val="0"/>
        </a:spcAft>
        <a:buClr>
          <a:schemeClr val="accent2"/>
        </a:buClr>
        <a:buSzPct val="55000"/>
        <a:buFont typeface="Wingdings" pitchFamily="2" charset="2"/>
        <a:buChar char="l"/>
        <a:defRPr sz="1941">
          <a:solidFill>
            <a:schemeClr val="tx1"/>
          </a:solidFill>
          <a:latin typeface="+mn-lt"/>
        </a:defRPr>
      </a:lvl8pPr>
      <a:lvl9pPr marL="3636503" indent="-224130" algn="l" defTabSz="899320" rtl="0" fontAlgn="base">
        <a:spcBef>
          <a:spcPct val="20000"/>
        </a:spcBef>
        <a:spcAft>
          <a:spcPct val="0"/>
        </a:spcAft>
        <a:buClr>
          <a:schemeClr val="accent2"/>
        </a:buClr>
        <a:buSzPct val="55000"/>
        <a:buFont typeface="Wingdings" pitchFamily="2" charset="2"/>
        <a:buChar char="l"/>
        <a:defRPr sz="1941">
          <a:solidFill>
            <a:schemeClr val="tx1"/>
          </a:solidFill>
          <a:latin typeface="+mn-lt"/>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itmat.upenn.edu/chps/" TargetMode="External"/><Relationship Id="rId2" Type="http://schemas.openxmlformats.org/officeDocument/2006/relationships/hyperlink" Target="http://www.itmat.upenn.edu/" TargetMode="External"/><Relationship Id="rId1" Type="http://schemas.openxmlformats.org/officeDocument/2006/relationships/slideLayout" Target="../slideLayouts/slideLayout2.xml"/><Relationship Id="rId4" Type="http://schemas.openxmlformats.org/officeDocument/2006/relationships/hyperlink" Target="http://www.med.upenn.edu/clinrestrain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Where is clinical research done?</a:t>
            </a:r>
            <a:endParaRPr lang="en-US" dirty="0"/>
          </a:p>
        </p:txBody>
      </p:sp>
      <p:sp>
        <p:nvSpPr>
          <p:cNvPr id="3" name="Subtitle 2"/>
          <p:cNvSpPr>
            <a:spLocks noGrp="1"/>
          </p:cNvSpPr>
          <p:nvPr>
            <p:ph type="subTitle" idx="1"/>
          </p:nvPr>
        </p:nvSpPr>
        <p:spPr/>
        <p:txBody>
          <a:bodyPr>
            <a:normAutofit lnSpcReduction="10000"/>
          </a:bodyPr>
          <a:lstStyle/>
          <a:p>
            <a:r>
              <a:rPr lang="en-US" dirty="0" smtClean="0"/>
              <a:t>CHPS on display</a:t>
            </a:r>
          </a:p>
          <a:p>
            <a:r>
              <a:rPr lang="en-US" dirty="0" smtClean="0"/>
              <a:t>RR Townsend</a:t>
            </a:r>
          </a:p>
          <a:p>
            <a:r>
              <a:rPr lang="en-US" dirty="0" smtClean="0"/>
              <a:t>November 13 2019</a:t>
            </a:r>
          </a:p>
          <a:p>
            <a:r>
              <a:rPr lang="en-US" dirty="0" smtClean="0"/>
              <a:t>0915h – 0945h</a:t>
            </a:r>
            <a:endParaRPr lang="en-US" dirty="0"/>
          </a:p>
        </p:txBody>
      </p:sp>
      <p:pic>
        <p:nvPicPr>
          <p:cNvPr id="4" name="Picture 3"/>
          <p:cNvPicPr>
            <a:picLocks noChangeAspect="1"/>
          </p:cNvPicPr>
          <p:nvPr/>
        </p:nvPicPr>
        <p:blipFill>
          <a:blip r:embed="rId2"/>
          <a:stretch>
            <a:fillRect/>
          </a:stretch>
        </p:blipFill>
        <p:spPr>
          <a:xfrm>
            <a:off x="507530" y="3233713"/>
            <a:ext cx="3386239" cy="2257493"/>
          </a:xfrm>
          <a:prstGeom prst="rect">
            <a:avLst/>
          </a:prstGeom>
        </p:spPr>
      </p:pic>
      <p:pic>
        <p:nvPicPr>
          <p:cNvPr id="5" name="Picture 4"/>
          <p:cNvPicPr>
            <a:picLocks noChangeAspect="1"/>
          </p:cNvPicPr>
          <p:nvPr/>
        </p:nvPicPr>
        <p:blipFill>
          <a:blip r:embed="rId3"/>
          <a:stretch>
            <a:fillRect/>
          </a:stretch>
        </p:blipFill>
        <p:spPr>
          <a:xfrm>
            <a:off x="7865424" y="4049205"/>
            <a:ext cx="3914516" cy="2601340"/>
          </a:xfrm>
          <a:prstGeom prst="rect">
            <a:avLst/>
          </a:prstGeom>
        </p:spPr>
      </p:pic>
    </p:spTree>
    <p:extLst>
      <p:ext uri="{BB962C8B-B14F-4D97-AF65-F5344CB8AC3E}">
        <p14:creationId xmlns:p14="http://schemas.microsoft.com/office/powerpoint/2010/main" val="2973572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CHPS offer as services/cores</a:t>
            </a:r>
            <a:endParaRPr lang="en-US" dirty="0"/>
          </a:p>
        </p:txBody>
      </p:sp>
      <p:sp>
        <p:nvSpPr>
          <p:cNvPr id="3" name="Content Placeholder 2"/>
          <p:cNvSpPr>
            <a:spLocks noGrp="1"/>
          </p:cNvSpPr>
          <p:nvPr>
            <p:ph idx="1"/>
          </p:nvPr>
        </p:nvSpPr>
        <p:spPr/>
        <p:txBody>
          <a:bodyPr/>
          <a:lstStyle/>
          <a:p>
            <a:r>
              <a:rPr lang="en-US" dirty="0" smtClean="0"/>
              <a:t>Nursing services (blood draw, medication administration, vitals)</a:t>
            </a:r>
          </a:p>
          <a:p>
            <a:r>
              <a:rPr lang="en-US" dirty="0" err="1" smtClean="0"/>
              <a:t>Biospecimen</a:t>
            </a:r>
            <a:r>
              <a:rPr lang="en-US" dirty="0" smtClean="0"/>
              <a:t> processing areas</a:t>
            </a:r>
          </a:p>
          <a:p>
            <a:r>
              <a:rPr lang="en-US" dirty="0" smtClean="0"/>
              <a:t>Variety of rooms – beds, chairs, tables</a:t>
            </a:r>
          </a:p>
          <a:p>
            <a:r>
              <a:rPr lang="en-US" dirty="0" err="1" smtClean="0"/>
              <a:t>Biostatistical</a:t>
            </a:r>
            <a:r>
              <a:rPr lang="en-US" dirty="0" smtClean="0"/>
              <a:t> Support</a:t>
            </a:r>
          </a:p>
          <a:p>
            <a:r>
              <a:rPr lang="en-US" dirty="0" smtClean="0"/>
              <a:t>Intramural funding program (JIPGP)</a:t>
            </a:r>
          </a:p>
          <a:p>
            <a:r>
              <a:rPr lang="en-US" dirty="0" err="1" smtClean="0"/>
              <a:t>Bionutrition</a:t>
            </a:r>
            <a:endParaRPr lang="en-US" dirty="0" smtClean="0"/>
          </a:p>
          <a:p>
            <a:r>
              <a:rPr lang="en-US" dirty="0" smtClean="0"/>
              <a:t>Exercise testing (</a:t>
            </a:r>
            <a:r>
              <a:rPr lang="en-US" dirty="0" err="1" smtClean="0"/>
              <a:t>supinebicycle</a:t>
            </a:r>
            <a:r>
              <a:rPr lang="en-US" dirty="0" smtClean="0"/>
              <a:t>, treadmill)</a:t>
            </a:r>
          </a:p>
          <a:p>
            <a:r>
              <a:rPr lang="en-US" dirty="0" smtClean="0"/>
              <a:t>Cardiovascular measures (echo, tonometry, heart rate variability)</a:t>
            </a:r>
            <a:endParaRPr lang="en-US" dirty="0"/>
          </a:p>
        </p:txBody>
      </p:sp>
      <p:sp>
        <p:nvSpPr>
          <p:cNvPr id="4" name="Rectangle 3"/>
          <p:cNvSpPr/>
          <p:nvPr/>
        </p:nvSpPr>
        <p:spPr>
          <a:xfrm>
            <a:off x="6394437" y="6311900"/>
            <a:ext cx="5526834" cy="369332"/>
          </a:xfrm>
          <a:prstGeom prst="rect">
            <a:avLst/>
          </a:prstGeom>
          <a:ln>
            <a:solidFill>
              <a:schemeClr val="accent5"/>
            </a:solidFill>
          </a:ln>
        </p:spPr>
        <p:txBody>
          <a:bodyPr wrap="none">
            <a:spAutoFit/>
          </a:bodyPr>
          <a:lstStyle/>
          <a:p>
            <a:r>
              <a:rPr lang="en-US" dirty="0" smtClean="0"/>
              <a:t>http://www.itmat.upenn.edu/chps/resources-alpha.html</a:t>
            </a:r>
            <a:endParaRPr lang="en-US" dirty="0"/>
          </a:p>
        </p:txBody>
      </p:sp>
    </p:spTree>
    <p:extLst>
      <p:ext uri="{BB962C8B-B14F-4D97-AF65-F5344CB8AC3E}">
        <p14:creationId xmlns:p14="http://schemas.microsoft.com/office/powerpoint/2010/main" val="1266113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6309" y="857250"/>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05946" y="857250"/>
            <a:ext cx="6858000" cy="5143500"/>
          </a:xfrm>
          <a:prstGeom prst="rect">
            <a:avLst/>
          </a:prstGeom>
        </p:spPr>
      </p:pic>
    </p:spTree>
    <p:extLst>
      <p:ext uri="{BB962C8B-B14F-4D97-AF65-F5344CB8AC3E}">
        <p14:creationId xmlns:p14="http://schemas.microsoft.com/office/powerpoint/2010/main" val="3844492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6419" y="857250"/>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22819" y="857250"/>
            <a:ext cx="6858000" cy="5143500"/>
          </a:xfrm>
          <a:prstGeom prst="rect">
            <a:avLst/>
          </a:prstGeom>
        </p:spPr>
      </p:pic>
    </p:spTree>
    <p:extLst>
      <p:ext uri="{BB962C8B-B14F-4D97-AF65-F5344CB8AC3E}">
        <p14:creationId xmlns:p14="http://schemas.microsoft.com/office/powerpoint/2010/main" val="2703636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7037" y="857250"/>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56564" y="857250"/>
            <a:ext cx="6858000" cy="5143500"/>
          </a:xfrm>
          <a:prstGeom prst="rect">
            <a:avLst/>
          </a:prstGeom>
        </p:spPr>
      </p:pic>
    </p:spTree>
    <p:extLst>
      <p:ext uri="{BB962C8B-B14F-4D97-AF65-F5344CB8AC3E}">
        <p14:creationId xmlns:p14="http://schemas.microsoft.com/office/powerpoint/2010/main" val="901052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109" y="0"/>
            <a:ext cx="10571017" cy="6858000"/>
          </a:xfrm>
          <a:prstGeom prst="rect">
            <a:avLst/>
          </a:prstGeom>
        </p:spPr>
      </p:pic>
    </p:spTree>
    <p:extLst>
      <p:ext uri="{BB962C8B-B14F-4D97-AF65-F5344CB8AC3E}">
        <p14:creationId xmlns:p14="http://schemas.microsoft.com/office/powerpoint/2010/main" val="692523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7763" y="857250"/>
            <a:ext cx="6858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98127" y="857250"/>
            <a:ext cx="6858000" cy="5143500"/>
          </a:xfrm>
          <a:prstGeom prst="rect">
            <a:avLst/>
          </a:prstGeom>
        </p:spPr>
      </p:pic>
    </p:spTree>
    <p:extLst>
      <p:ext uri="{BB962C8B-B14F-4D97-AF65-F5344CB8AC3E}">
        <p14:creationId xmlns:p14="http://schemas.microsoft.com/office/powerpoint/2010/main" val="378446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7037" y="857250"/>
            <a:ext cx="6858000" cy="5143500"/>
          </a:xfrm>
          <a:prstGeom prst="rect">
            <a:avLst/>
          </a:prstGeom>
        </p:spPr>
      </p:pic>
      <p:pic>
        <p:nvPicPr>
          <p:cNvPr id="3" name="Picture 2" descr="F:\Documents and Settings\townsend\DATA\DATA\LECTURES_I_GIVE\2013\CITI RESEARCH PENN\IMG_07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08" r="33111"/>
          <a:stretch/>
        </p:blipFill>
        <p:spPr bwMode="auto">
          <a:xfrm>
            <a:off x="6296141" y="0"/>
            <a:ext cx="47262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233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0945" y="387927"/>
            <a:ext cx="8875422" cy="5832764"/>
          </a:xfrm>
          <a:prstGeom prst="rect">
            <a:avLst/>
          </a:prstGeom>
        </p:spPr>
      </p:pic>
      <p:pic>
        <p:nvPicPr>
          <p:cNvPr id="4" name="Picture 3"/>
          <p:cNvPicPr>
            <a:picLocks noChangeAspect="1"/>
          </p:cNvPicPr>
          <p:nvPr/>
        </p:nvPicPr>
        <p:blipFill>
          <a:blip r:embed="rId3"/>
          <a:stretch>
            <a:fillRect/>
          </a:stretch>
        </p:blipFill>
        <p:spPr>
          <a:xfrm>
            <a:off x="9166367" y="1515340"/>
            <a:ext cx="2857500" cy="2857500"/>
          </a:xfrm>
          <a:prstGeom prst="rect">
            <a:avLst/>
          </a:prstGeom>
        </p:spPr>
      </p:pic>
    </p:spTree>
    <p:extLst>
      <p:ext uri="{BB962C8B-B14F-4D97-AF65-F5344CB8AC3E}">
        <p14:creationId xmlns:p14="http://schemas.microsoft.com/office/powerpoint/2010/main" val="76778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899" y="678873"/>
            <a:ext cx="7863866" cy="5527963"/>
          </a:xfrm>
          <a:prstGeom prst="rect">
            <a:avLst/>
          </a:prstGeom>
        </p:spPr>
      </p:pic>
      <p:pic>
        <p:nvPicPr>
          <p:cNvPr id="3" name="Picture 2"/>
          <p:cNvPicPr>
            <a:picLocks noChangeAspect="1"/>
          </p:cNvPicPr>
          <p:nvPr/>
        </p:nvPicPr>
        <p:blipFill rotWithShape="1">
          <a:blip r:embed="rId3"/>
          <a:srcRect l="40261"/>
          <a:stretch/>
        </p:blipFill>
        <p:spPr>
          <a:xfrm>
            <a:off x="8118765" y="401782"/>
            <a:ext cx="3994439" cy="3200400"/>
          </a:xfrm>
          <a:prstGeom prst="rect">
            <a:avLst/>
          </a:prstGeom>
        </p:spPr>
      </p:pic>
      <p:pic>
        <p:nvPicPr>
          <p:cNvPr id="4" name="Picture 3"/>
          <p:cNvPicPr>
            <a:picLocks noChangeAspect="1"/>
          </p:cNvPicPr>
          <p:nvPr/>
        </p:nvPicPr>
        <p:blipFill>
          <a:blip r:embed="rId4"/>
          <a:stretch>
            <a:fillRect/>
          </a:stretch>
        </p:blipFill>
        <p:spPr>
          <a:xfrm>
            <a:off x="8284792" y="3768436"/>
            <a:ext cx="3500664" cy="2923310"/>
          </a:xfrm>
          <a:prstGeom prst="rect">
            <a:avLst/>
          </a:prstGeom>
        </p:spPr>
      </p:pic>
    </p:spTree>
    <p:extLst>
      <p:ext uri="{BB962C8B-B14F-4D97-AF65-F5344CB8AC3E}">
        <p14:creationId xmlns:p14="http://schemas.microsoft.com/office/powerpoint/2010/main" val="3945414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295401"/>
            <a:ext cx="84582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2"/>
          <p:cNvSpPr>
            <a:spLocks noGrp="1"/>
          </p:cNvSpPr>
          <p:nvPr>
            <p:ph type="title"/>
          </p:nvPr>
        </p:nvSpPr>
        <p:spPr/>
        <p:txBody>
          <a:bodyPr/>
          <a:lstStyle/>
          <a:p>
            <a:r>
              <a:rPr lang="en-US" altLang="en-US" smtClean="0"/>
              <a:t>Structure</a:t>
            </a:r>
          </a:p>
        </p:txBody>
      </p:sp>
      <p:sp>
        <p:nvSpPr>
          <p:cNvPr id="11268" name="TextBox 3"/>
          <p:cNvSpPr txBox="1">
            <a:spLocks noChangeArrowheads="1"/>
          </p:cNvSpPr>
          <p:nvPr/>
        </p:nvSpPr>
        <p:spPr bwMode="auto">
          <a:xfrm>
            <a:off x="2590800" y="4953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1 Dulles</a:t>
            </a:r>
          </a:p>
        </p:txBody>
      </p:sp>
      <p:sp>
        <p:nvSpPr>
          <p:cNvPr id="11269" name="TextBox 4"/>
          <p:cNvSpPr txBox="1">
            <a:spLocks noChangeArrowheads="1"/>
          </p:cNvSpPr>
          <p:nvPr/>
        </p:nvSpPr>
        <p:spPr bwMode="auto">
          <a:xfrm>
            <a:off x="2590800" y="5322888"/>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PCAM 4 South</a:t>
            </a:r>
          </a:p>
        </p:txBody>
      </p:sp>
      <p:sp>
        <p:nvSpPr>
          <p:cNvPr id="11270" name="TextBox 5"/>
          <p:cNvSpPr txBox="1">
            <a:spLocks noChangeArrowheads="1"/>
          </p:cNvSpPr>
          <p:nvPr/>
        </p:nvSpPr>
        <p:spPr bwMode="auto">
          <a:xfrm>
            <a:off x="2586038" y="5691189"/>
            <a:ext cx="350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PPMC Mutch Building 1</a:t>
            </a:r>
            <a:r>
              <a:rPr lang="en-US" altLang="en-US" baseline="30000"/>
              <a:t>st</a:t>
            </a:r>
            <a:r>
              <a:rPr lang="en-US" altLang="en-US"/>
              <a:t> Floor</a:t>
            </a:r>
          </a:p>
        </p:txBody>
      </p:sp>
    </p:spTree>
    <p:extLst>
      <p:ext uri="{BB962C8B-B14F-4D97-AF65-F5344CB8AC3E}">
        <p14:creationId xmlns:p14="http://schemas.microsoft.com/office/powerpoint/2010/main" val="2067908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152400"/>
            <a:ext cx="8229600" cy="1143000"/>
          </a:xfrm>
        </p:spPr>
        <p:txBody>
          <a:bodyPr/>
          <a:lstStyle/>
          <a:p>
            <a:pPr eaLnBrk="1" hangingPunct="1"/>
            <a:r>
              <a:rPr lang="en-US" altLang="en-US" smtClean="0"/>
              <a:t>What is </a:t>
            </a:r>
            <a:r>
              <a:rPr lang="en-US" altLang="en-US" b="1" i="1" smtClean="0"/>
              <a:t>Clinical Research?</a:t>
            </a:r>
          </a:p>
        </p:txBody>
      </p:sp>
      <p:sp>
        <p:nvSpPr>
          <p:cNvPr id="7171" name="Rectangle 3"/>
          <p:cNvSpPr>
            <a:spLocks noGrp="1" noChangeArrowheads="1"/>
          </p:cNvSpPr>
          <p:nvPr>
            <p:ph type="body" idx="1"/>
          </p:nvPr>
        </p:nvSpPr>
        <p:spPr>
          <a:xfrm>
            <a:off x="609599" y="1066799"/>
            <a:ext cx="11000509" cy="5791201"/>
          </a:xfrm>
        </p:spPr>
        <p:txBody>
          <a:bodyPr>
            <a:noAutofit/>
          </a:bodyPr>
          <a:lstStyle/>
          <a:p>
            <a:pPr eaLnBrk="1" hangingPunct="1">
              <a:lnSpc>
                <a:spcPct val="80000"/>
              </a:lnSpc>
            </a:pPr>
            <a:r>
              <a:rPr lang="en-US" altLang="en-US" sz="3200" b="1" dirty="0"/>
              <a:t>Clinical Research </a:t>
            </a:r>
            <a:r>
              <a:rPr lang="en-US" altLang="en-US" sz="3200" dirty="0"/>
              <a:t>is Research with human subjects that is:</a:t>
            </a:r>
          </a:p>
          <a:p>
            <a:pPr eaLnBrk="1" hangingPunct="1">
              <a:lnSpc>
                <a:spcPct val="80000"/>
              </a:lnSpc>
            </a:pPr>
            <a:r>
              <a:rPr lang="en-US" altLang="en-US" sz="3200" dirty="0"/>
              <a:t>Patient-oriented research. Research conducted with human subjects (or on material of human origin such as tissues, specimens, and cognitive phenomena) for which an investigator (or colleague) directly interacts with human subjects. Excluded from this definition are in vitro studies that utilize human tissues that cannot be linked to a living individual. It includes: </a:t>
            </a:r>
          </a:p>
          <a:p>
            <a:pPr lvl="1" eaLnBrk="1" hangingPunct="1">
              <a:lnSpc>
                <a:spcPct val="80000"/>
              </a:lnSpc>
            </a:pPr>
            <a:r>
              <a:rPr lang="en-US" altLang="en-US" sz="3200" dirty="0"/>
              <a:t>mechanisms of human disease </a:t>
            </a:r>
          </a:p>
          <a:p>
            <a:pPr lvl="1" eaLnBrk="1" hangingPunct="1">
              <a:lnSpc>
                <a:spcPct val="80000"/>
              </a:lnSpc>
            </a:pPr>
            <a:r>
              <a:rPr lang="en-US" altLang="en-US" sz="3200" dirty="0"/>
              <a:t>therapeutic interventions </a:t>
            </a:r>
          </a:p>
          <a:p>
            <a:pPr lvl="1" eaLnBrk="1" hangingPunct="1">
              <a:lnSpc>
                <a:spcPct val="80000"/>
              </a:lnSpc>
            </a:pPr>
            <a:r>
              <a:rPr lang="en-US" altLang="en-US" sz="3200" dirty="0"/>
              <a:t>clinical trials </a:t>
            </a:r>
          </a:p>
          <a:p>
            <a:pPr lvl="1" eaLnBrk="1" hangingPunct="1">
              <a:lnSpc>
                <a:spcPct val="80000"/>
              </a:lnSpc>
            </a:pPr>
            <a:r>
              <a:rPr lang="en-US" altLang="en-US" sz="3200" dirty="0"/>
              <a:t>development of new technologies</a:t>
            </a:r>
          </a:p>
          <a:p>
            <a:pPr eaLnBrk="1" hangingPunct="1">
              <a:lnSpc>
                <a:spcPct val="80000"/>
              </a:lnSpc>
            </a:pPr>
            <a:r>
              <a:rPr lang="en-US" altLang="en-US" sz="3200" dirty="0"/>
              <a:t>Epidemiological and behavioral studies. </a:t>
            </a:r>
          </a:p>
          <a:p>
            <a:pPr eaLnBrk="1" hangingPunct="1">
              <a:lnSpc>
                <a:spcPct val="80000"/>
              </a:lnSpc>
            </a:pPr>
            <a:r>
              <a:rPr lang="en-US" altLang="en-US" sz="3200" dirty="0"/>
              <a:t>Outcomes research and health services research</a:t>
            </a:r>
            <a:r>
              <a:rPr lang="en-US" altLang="en-US" sz="3200" dirty="0" smtClean="0"/>
              <a:t>.</a:t>
            </a:r>
            <a:endParaRPr lang="en-US" altLang="en-US" sz="3200" dirty="0"/>
          </a:p>
        </p:txBody>
      </p:sp>
    </p:spTree>
    <p:extLst>
      <p:ext uri="{BB962C8B-B14F-4D97-AF65-F5344CB8AC3E}">
        <p14:creationId xmlns:p14="http://schemas.microsoft.com/office/powerpoint/2010/main" val="2880153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9"/>
          <p:cNvSpPr>
            <a:spLocks noChangeArrowheads="1"/>
          </p:cNvSpPr>
          <p:nvPr/>
        </p:nvSpPr>
        <p:spPr bwMode="auto">
          <a:xfrm>
            <a:off x="2767855" y="102570"/>
            <a:ext cx="6656294" cy="887506"/>
          </a:xfrm>
          <a:prstGeom prst="rect">
            <a:avLst/>
          </a:prstGeom>
          <a:solidFill>
            <a:schemeClr val="tx1"/>
          </a:solidFill>
          <a:ln w="9525">
            <a:solidFill>
              <a:schemeClr val="tx1"/>
            </a:solidFill>
            <a:miter lim="800000"/>
            <a:headEnd/>
            <a:tailEnd/>
          </a:ln>
        </p:spPr>
        <p:txBody>
          <a:bodyPr wrap="none" anchor="ctr"/>
          <a:lstStyle/>
          <a:p>
            <a:endParaRPr lang="en-US" sz="1747" dirty="0">
              <a:solidFill>
                <a:prstClr val="black"/>
              </a:solidFill>
              <a:latin typeface="Calibri"/>
            </a:endParaRPr>
          </a:p>
        </p:txBody>
      </p:sp>
      <p:sp>
        <p:nvSpPr>
          <p:cNvPr id="20" name="Title 32"/>
          <p:cNvSpPr txBox="1">
            <a:spLocks/>
          </p:cNvSpPr>
          <p:nvPr/>
        </p:nvSpPr>
        <p:spPr bwMode="auto">
          <a:xfrm>
            <a:off x="2878794" y="100853"/>
            <a:ext cx="6489887" cy="887506"/>
          </a:xfrm>
          <a:prstGeom prst="rect">
            <a:avLst/>
          </a:prstGeom>
          <a:noFill/>
          <a:ln w="9525">
            <a:noFill/>
            <a:miter lim="800000"/>
            <a:headEnd/>
            <a:tailEnd/>
          </a:ln>
        </p:spPr>
        <p:txBody>
          <a:bodyPr anchor="ctr"/>
          <a:lstStyle/>
          <a:p>
            <a:pPr algn="ctr" defTabSz="443777"/>
            <a:r>
              <a:rPr lang="en-US" sz="2718" b="1" i="1" dirty="0">
                <a:solidFill>
                  <a:prstClr val="white"/>
                </a:solidFill>
                <a:latin typeface="Calibri" pitchFamily="34" charset="0"/>
                <a:ea typeface="ＭＳ Ｐゴシック"/>
                <a:cs typeface="ＭＳ Ｐゴシック"/>
              </a:rPr>
              <a:t>Adult </a:t>
            </a:r>
            <a:r>
              <a:rPr lang="en-US" sz="2718" b="1" i="1" dirty="0" smtClean="0">
                <a:solidFill>
                  <a:prstClr val="white"/>
                </a:solidFill>
                <a:latin typeface="Calibri" pitchFamily="34" charset="0"/>
                <a:ea typeface="ＭＳ Ｐゴシック"/>
                <a:cs typeface="ＭＳ Ｐゴシック"/>
              </a:rPr>
              <a:t>CHPS </a:t>
            </a:r>
            <a:r>
              <a:rPr lang="en-US" sz="2718" b="1" i="1" dirty="0">
                <a:solidFill>
                  <a:prstClr val="white"/>
                </a:solidFill>
                <a:latin typeface="Calibri" pitchFamily="34" charset="0"/>
                <a:ea typeface="ＭＳ Ｐゴシック"/>
                <a:cs typeface="ＭＳ Ｐゴシック"/>
              </a:rPr>
              <a:t>protocols by sponsor type</a:t>
            </a:r>
          </a:p>
        </p:txBody>
      </p:sp>
      <p:graphicFrame>
        <p:nvGraphicFramePr>
          <p:cNvPr id="5" name="Chart 4"/>
          <p:cNvGraphicFramePr>
            <a:graphicFrameLocks/>
          </p:cNvGraphicFramePr>
          <p:nvPr>
            <p:extLst/>
          </p:nvPr>
        </p:nvGraphicFramePr>
        <p:xfrm>
          <a:off x="2989732" y="1432112"/>
          <a:ext cx="6268010" cy="48073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9128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3211607" y="2319623"/>
          <a:ext cx="7248575" cy="4067735"/>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2"/>
          <p:cNvSpPr txBox="1">
            <a:spLocks/>
          </p:cNvSpPr>
          <p:nvPr/>
        </p:nvSpPr>
        <p:spPr bwMode="auto">
          <a:xfrm>
            <a:off x="2878794" y="100853"/>
            <a:ext cx="6489887" cy="887506"/>
          </a:xfrm>
          <a:prstGeom prst="rect">
            <a:avLst/>
          </a:prstGeom>
          <a:noFill/>
          <a:ln w="9525">
            <a:noFill/>
            <a:miter lim="800000"/>
            <a:headEnd/>
            <a:tailEnd/>
          </a:ln>
        </p:spPr>
        <p:txBody>
          <a:bodyPr anchor="ctr"/>
          <a:lstStyle/>
          <a:p>
            <a:pPr algn="ctr" defTabSz="443777"/>
            <a:r>
              <a:rPr lang="en-US" sz="2718" b="1" i="1" dirty="0">
                <a:solidFill>
                  <a:prstClr val="white"/>
                </a:solidFill>
                <a:latin typeface="Calibri" pitchFamily="34" charset="0"/>
                <a:ea typeface="ＭＳ Ｐゴシック"/>
                <a:cs typeface="ＭＳ Ｐゴシック"/>
              </a:rPr>
              <a:t>CTRC protocols by sponsor type</a:t>
            </a:r>
          </a:p>
        </p:txBody>
      </p:sp>
      <p:sp>
        <p:nvSpPr>
          <p:cNvPr id="9" name="Rectangle 49"/>
          <p:cNvSpPr>
            <a:spLocks noChangeArrowheads="1"/>
          </p:cNvSpPr>
          <p:nvPr/>
        </p:nvSpPr>
        <p:spPr bwMode="auto">
          <a:xfrm>
            <a:off x="2767855" y="102570"/>
            <a:ext cx="6656294" cy="887506"/>
          </a:xfrm>
          <a:prstGeom prst="rect">
            <a:avLst/>
          </a:prstGeom>
          <a:solidFill>
            <a:schemeClr val="tx1"/>
          </a:solidFill>
          <a:ln w="9525">
            <a:solidFill>
              <a:schemeClr val="tx1"/>
            </a:solidFill>
            <a:miter lim="800000"/>
            <a:headEnd/>
            <a:tailEnd/>
          </a:ln>
        </p:spPr>
        <p:txBody>
          <a:bodyPr wrap="none" anchor="ctr"/>
          <a:lstStyle/>
          <a:p>
            <a:endParaRPr lang="en-US" sz="1747" dirty="0">
              <a:solidFill>
                <a:prstClr val="black"/>
              </a:solidFill>
              <a:latin typeface="Calibri"/>
            </a:endParaRPr>
          </a:p>
        </p:txBody>
      </p:sp>
      <p:sp>
        <p:nvSpPr>
          <p:cNvPr id="10" name="Title 32"/>
          <p:cNvSpPr txBox="1">
            <a:spLocks/>
          </p:cNvSpPr>
          <p:nvPr/>
        </p:nvSpPr>
        <p:spPr bwMode="auto">
          <a:xfrm>
            <a:off x="2878794" y="100853"/>
            <a:ext cx="6489887" cy="887506"/>
          </a:xfrm>
          <a:prstGeom prst="rect">
            <a:avLst/>
          </a:prstGeom>
          <a:noFill/>
          <a:ln w="9525">
            <a:noFill/>
            <a:miter lim="800000"/>
            <a:headEnd/>
            <a:tailEnd/>
          </a:ln>
        </p:spPr>
        <p:txBody>
          <a:bodyPr anchor="ctr"/>
          <a:lstStyle/>
          <a:p>
            <a:pPr algn="ctr" defTabSz="443777"/>
            <a:r>
              <a:rPr lang="en-US" sz="2718" b="1" i="1" dirty="0">
                <a:solidFill>
                  <a:prstClr val="white"/>
                </a:solidFill>
                <a:latin typeface="Calibri" pitchFamily="34" charset="0"/>
                <a:ea typeface="ＭＳ Ｐゴシック"/>
                <a:cs typeface="ＭＳ Ｐゴシック"/>
              </a:rPr>
              <a:t>Focus Areas</a:t>
            </a:r>
          </a:p>
        </p:txBody>
      </p:sp>
    </p:spTree>
    <p:extLst>
      <p:ext uri="{BB962C8B-B14F-4D97-AF65-F5344CB8AC3E}">
        <p14:creationId xmlns:p14="http://schemas.microsoft.com/office/powerpoint/2010/main" val="818919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rot="8839580">
            <a:off x="7500938" y="3578225"/>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4" name="Oval 3"/>
          <p:cNvSpPr/>
          <p:nvPr/>
        </p:nvSpPr>
        <p:spPr>
          <a:xfrm>
            <a:off x="5191125" y="3379788"/>
            <a:ext cx="21590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p>
        </p:txBody>
      </p:sp>
      <p:sp>
        <p:nvSpPr>
          <p:cNvPr id="9" name="Oval 8"/>
          <p:cNvSpPr/>
          <p:nvPr/>
        </p:nvSpPr>
        <p:spPr>
          <a:xfrm>
            <a:off x="6664325" y="3840163"/>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0" name="Oval 9"/>
          <p:cNvSpPr/>
          <p:nvPr/>
        </p:nvSpPr>
        <p:spPr>
          <a:xfrm rot="5400000">
            <a:off x="8054975" y="2447925"/>
            <a:ext cx="533400" cy="2514600"/>
          </a:xfrm>
          <a:prstGeom prst="ellipse">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1" name="Oval 10"/>
          <p:cNvSpPr/>
          <p:nvPr/>
        </p:nvSpPr>
        <p:spPr>
          <a:xfrm rot="7644461">
            <a:off x="7827963" y="3373438"/>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2" name="Oval 11"/>
          <p:cNvSpPr/>
          <p:nvPr/>
        </p:nvSpPr>
        <p:spPr>
          <a:xfrm rot="3310191">
            <a:off x="7769225" y="1563688"/>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3" name="Oval 12"/>
          <p:cNvSpPr/>
          <p:nvPr/>
        </p:nvSpPr>
        <p:spPr>
          <a:xfrm rot="1355503">
            <a:off x="7048500" y="1955800"/>
            <a:ext cx="533400" cy="1703388"/>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4" name="Oval 13"/>
          <p:cNvSpPr/>
          <p:nvPr/>
        </p:nvSpPr>
        <p:spPr>
          <a:xfrm rot="4357083">
            <a:off x="8054975" y="1976438"/>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Oval 14"/>
          <p:cNvSpPr/>
          <p:nvPr/>
        </p:nvSpPr>
        <p:spPr>
          <a:xfrm rot="9806363">
            <a:off x="7096125" y="3725863"/>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6" name="Oval 15"/>
          <p:cNvSpPr/>
          <p:nvPr/>
        </p:nvSpPr>
        <p:spPr>
          <a:xfrm rot="6905225">
            <a:off x="7964488" y="2994025"/>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29" name="Oval 28"/>
          <p:cNvSpPr/>
          <p:nvPr/>
        </p:nvSpPr>
        <p:spPr>
          <a:xfrm rot="10800000">
            <a:off x="5240338" y="4572001"/>
            <a:ext cx="533400" cy="1641475"/>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1" name="Oval 30"/>
          <p:cNvSpPr/>
          <p:nvPr/>
        </p:nvSpPr>
        <p:spPr>
          <a:xfrm rot="16200000">
            <a:off x="4021138" y="2457450"/>
            <a:ext cx="533400" cy="2514600"/>
          </a:xfrm>
          <a:prstGeom prst="ellipse">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2" name="Oval 31"/>
          <p:cNvSpPr/>
          <p:nvPr/>
        </p:nvSpPr>
        <p:spPr>
          <a:xfrm rot="18882880">
            <a:off x="4483100" y="1479550"/>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4" name="Oval 33"/>
          <p:cNvSpPr/>
          <p:nvPr/>
        </p:nvSpPr>
        <p:spPr>
          <a:xfrm rot="12155503">
            <a:off x="5094288" y="3775076"/>
            <a:ext cx="533400" cy="1357313"/>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5" name="Oval 34"/>
          <p:cNvSpPr/>
          <p:nvPr/>
        </p:nvSpPr>
        <p:spPr>
          <a:xfrm rot="15157083">
            <a:off x="4021138" y="2930525"/>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6" name="Oval 35"/>
          <p:cNvSpPr/>
          <p:nvPr/>
        </p:nvSpPr>
        <p:spPr>
          <a:xfrm rot="20275966">
            <a:off x="4930775" y="1160463"/>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7" name="Oval 36"/>
          <p:cNvSpPr/>
          <p:nvPr/>
        </p:nvSpPr>
        <p:spPr>
          <a:xfrm rot="17705225">
            <a:off x="4111625" y="1912938"/>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26643" name="TextBox 38"/>
          <p:cNvSpPr txBox="1">
            <a:spLocks noChangeArrowheads="1"/>
          </p:cNvSpPr>
          <p:nvPr/>
        </p:nvSpPr>
        <p:spPr bwMode="auto">
          <a:xfrm>
            <a:off x="4622801" y="3343276"/>
            <a:ext cx="1044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00000"/>
                </a:solidFill>
                <a:latin typeface="Calibri" panose="020F0502020204030204" pitchFamily="34" charset="0"/>
              </a:rPr>
              <a:t>Basic </a:t>
            </a:r>
          </a:p>
          <a:p>
            <a:pPr algn="ctr" eaLnBrk="1" hangingPunct="1">
              <a:spcBef>
                <a:spcPct val="0"/>
              </a:spcBef>
              <a:buFontTx/>
              <a:buNone/>
            </a:pPr>
            <a:r>
              <a:rPr lang="en-US" altLang="en-US" sz="1800" b="1">
                <a:solidFill>
                  <a:srgbClr val="C00000"/>
                </a:solidFill>
                <a:latin typeface="Calibri" panose="020F0502020204030204" pitchFamily="34" charset="0"/>
              </a:rPr>
              <a:t>Research</a:t>
            </a:r>
          </a:p>
        </p:txBody>
      </p:sp>
      <p:sp>
        <p:nvSpPr>
          <p:cNvPr id="26644" name="TextBox 39"/>
          <p:cNvSpPr txBox="1">
            <a:spLocks noChangeArrowheads="1"/>
          </p:cNvSpPr>
          <p:nvPr/>
        </p:nvSpPr>
        <p:spPr bwMode="auto">
          <a:xfrm>
            <a:off x="6945314" y="3362326"/>
            <a:ext cx="1044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00000"/>
                </a:solidFill>
                <a:latin typeface="Calibri" panose="020F0502020204030204" pitchFamily="34" charset="0"/>
              </a:rPr>
              <a:t>Clinical </a:t>
            </a:r>
          </a:p>
          <a:p>
            <a:pPr algn="ctr" eaLnBrk="1" hangingPunct="1">
              <a:spcBef>
                <a:spcPct val="0"/>
              </a:spcBef>
              <a:buFontTx/>
              <a:buNone/>
            </a:pPr>
            <a:r>
              <a:rPr lang="en-US" altLang="en-US" sz="1800" b="1">
                <a:solidFill>
                  <a:srgbClr val="C00000"/>
                </a:solidFill>
                <a:latin typeface="Calibri" panose="020F0502020204030204" pitchFamily="34" charset="0"/>
              </a:rPr>
              <a:t>Research</a:t>
            </a:r>
          </a:p>
        </p:txBody>
      </p:sp>
      <p:sp>
        <p:nvSpPr>
          <p:cNvPr id="26645" name="TextBox 40"/>
          <p:cNvSpPr txBox="1">
            <a:spLocks noChangeArrowheads="1"/>
          </p:cNvSpPr>
          <p:nvPr/>
        </p:nvSpPr>
        <p:spPr bwMode="auto">
          <a:xfrm>
            <a:off x="9623425" y="3333750"/>
            <a:ext cx="985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Research </a:t>
            </a:r>
          </a:p>
          <a:p>
            <a:pPr algn="ctr" eaLnBrk="1" hangingPunct="1">
              <a:spcBef>
                <a:spcPct val="0"/>
              </a:spcBef>
              <a:buFontTx/>
              <a:buNone/>
            </a:pPr>
            <a:r>
              <a:rPr lang="en-US" altLang="en-US" sz="1600">
                <a:latin typeface="Calibri" panose="020F0502020204030204" pitchFamily="34" charset="0"/>
              </a:rPr>
              <a:t>Plan</a:t>
            </a:r>
          </a:p>
        </p:txBody>
      </p:sp>
      <p:sp>
        <p:nvSpPr>
          <p:cNvPr id="26646" name="TextBox 44"/>
          <p:cNvSpPr txBox="1">
            <a:spLocks noChangeArrowheads="1"/>
          </p:cNvSpPr>
          <p:nvPr/>
        </p:nvSpPr>
        <p:spPr bwMode="auto">
          <a:xfrm>
            <a:off x="2090739" y="3333750"/>
            <a:ext cx="985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Research </a:t>
            </a:r>
          </a:p>
          <a:p>
            <a:pPr algn="ctr" eaLnBrk="1" hangingPunct="1">
              <a:spcBef>
                <a:spcPct val="0"/>
              </a:spcBef>
              <a:buFontTx/>
              <a:buNone/>
            </a:pPr>
            <a:r>
              <a:rPr lang="en-US" altLang="en-US" sz="1600">
                <a:latin typeface="Calibri" panose="020F0502020204030204" pitchFamily="34" charset="0"/>
              </a:rPr>
              <a:t>Plan</a:t>
            </a:r>
          </a:p>
        </p:txBody>
      </p:sp>
      <p:sp>
        <p:nvSpPr>
          <p:cNvPr id="26647" name="TextBox 45"/>
          <p:cNvSpPr txBox="1">
            <a:spLocks noChangeArrowheads="1"/>
          </p:cNvSpPr>
          <p:nvPr/>
        </p:nvSpPr>
        <p:spPr bwMode="auto">
          <a:xfrm>
            <a:off x="1751014" y="4164013"/>
            <a:ext cx="2638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alibri" panose="020F0502020204030204" pitchFamily="34" charset="0"/>
              </a:rPr>
              <a:t>Institutional Animal Care and Use Committee (IACUC)</a:t>
            </a:r>
          </a:p>
        </p:txBody>
      </p:sp>
      <p:sp>
        <p:nvSpPr>
          <p:cNvPr id="48" name="Oval 47"/>
          <p:cNvSpPr/>
          <p:nvPr/>
        </p:nvSpPr>
        <p:spPr>
          <a:xfrm rot="12178130">
            <a:off x="4773613" y="4487863"/>
            <a:ext cx="533400" cy="1643062"/>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49" name="Oval 48"/>
          <p:cNvSpPr/>
          <p:nvPr/>
        </p:nvSpPr>
        <p:spPr>
          <a:xfrm rot="13283229">
            <a:off x="4429125" y="4271964"/>
            <a:ext cx="533400" cy="1641475"/>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26650" name="TextBox 52"/>
          <p:cNvSpPr txBox="1">
            <a:spLocks noChangeArrowheads="1"/>
          </p:cNvSpPr>
          <p:nvPr/>
        </p:nvSpPr>
        <p:spPr bwMode="auto">
          <a:xfrm>
            <a:off x="2854325" y="2103439"/>
            <a:ext cx="1898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alibri" panose="020F0502020204030204" pitchFamily="34" charset="0"/>
              </a:rPr>
              <a:t>Biomedical Lab</a:t>
            </a:r>
          </a:p>
        </p:txBody>
      </p:sp>
      <p:sp>
        <p:nvSpPr>
          <p:cNvPr id="26651" name="TextBox 53"/>
          <p:cNvSpPr txBox="1">
            <a:spLocks noChangeArrowheads="1"/>
          </p:cNvSpPr>
          <p:nvPr/>
        </p:nvSpPr>
        <p:spPr bwMode="auto">
          <a:xfrm>
            <a:off x="2276476" y="2708276"/>
            <a:ext cx="21320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Animal Facilities</a:t>
            </a:r>
          </a:p>
        </p:txBody>
      </p:sp>
      <p:sp>
        <p:nvSpPr>
          <p:cNvPr id="59" name="Oval 58"/>
          <p:cNvSpPr/>
          <p:nvPr/>
        </p:nvSpPr>
        <p:spPr>
          <a:xfrm rot="10185369">
            <a:off x="7078663" y="717550"/>
            <a:ext cx="533400" cy="1582738"/>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60" name="Oval 59"/>
          <p:cNvSpPr/>
          <p:nvPr/>
        </p:nvSpPr>
        <p:spPr>
          <a:xfrm rot="12159833">
            <a:off x="7596188" y="801689"/>
            <a:ext cx="533400" cy="1641475"/>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61" name="Oval 60"/>
          <p:cNvSpPr/>
          <p:nvPr/>
        </p:nvSpPr>
        <p:spPr>
          <a:xfrm rot="13039638">
            <a:off x="7875588" y="944564"/>
            <a:ext cx="533400" cy="1641475"/>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65" name="Oval 64"/>
          <p:cNvSpPr/>
          <p:nvPr/>
        </p:nvSpPr>
        <p:spPr>
          <a:xfrm rot="14830599">
            <a:off x="8057357" y="1173957"/>
            <a:ext cx="533400" cy="1643063"/>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47" name="TextBox 46"/>
          <p:cNvSpPr txBox="1"/>
          <p:nvPr/>
        </p:nvSpPr>
        <p:spPr>
          <a:xfrm>
            <a:off x="8423275" y="4919663"/>
            <a:ext cx="1773238" cy="584200"/>
          </a:xfrm>
          <a:prstGeom prst="rect">
            <a:avLst/>
          </a:prstGeom>
          <a:noFill/>
        </p:spPr>
        <p:txBody>
          <a:bodyPr wrap="none">
            <a:spAutoFit/>
          </a:bodyPr>
          <a:lstStyle/>
          <a:p>
            <a:pPr algn="ctr">
              <a:defRPr/>
            </a:pPr>
            <a:r>
              <a:rPr lang="en-US" sz="1600" dirty="0">
                <a:uFill>
                  <a:solidFill>
                    <a:schemeClr val="accent3">
                      <a:lumMod val="50000"/>
                    </a:schemeClr>
                  </a:solidFill>
                </a:uFill>
              </a:rPr>
              <a:t>Institutional</a:t>
            </a:r>
          </a:p>
          <a:p>
            <a:pPr algn="ctr">
              <a:defRPr/>
            </a:pPr>
            <a:r>
              <a:rPr lang="en-US" sz="1600" dirty="0">
                <a:uFill>
                  <a:solidFill>
                    <a:schemeClr val="accent3">
                      <a:lumMod val="50000"/>
                    </a:schemeClr>
                  </a:solidFill>
                </a:uFill>
              </a:rPr>
              <a:t>Review Board (IRB)</a:t>
            </a:r>
          </a:p>
        </p:txBody>
      </p:sp>
      <p:sp>
        <p:nvSpPr>
          <p:cNvPr id="67" name="TextBox 66"/>
          <p:cNvSpPr txBox="1"/>
          <p:nvPr/>
        </p:nvSpPr>
        <p:spPr>
          <a:xfrm>
            <a:off x="8682038" y="4037013"/>
            <a:ext cx="1985962" cy="830262"/>
          </a:xfrm>
          <a:prstGeom prst="rect">
            <a:avLst/>
          </a:prstGeom>
          <a:noFill/>
        </p:spPr>
        <p:txBody>
          <a:bodyPr>
            <a:spAutoFit/>
          </a:bodyPr>
          <a:lstStyle/>
          <a:p>
            <a:pPr>
              <a:defRPr/>
            </a:pPr>
            <a:r>
              <a:rPr lang="en-US" sz="1600" u="dbl" dirty="0">
                <a:uFill>
                  <a:solidFill>
                    <a:schemeClr val="accent3">
                      <a:lumMod val="50000"/>
                    </a:schemeClr>
                  </a:solidFill>
                </a:uFill>
              </a:rPr>
              <a:t>Administration / Office of Human Research (OHR)</a:t>
            </a:r>
          </a:p>
        </p:txBody>
      </p:sp>
      <p:sp>
        <p:nvSpPr>
          <p:cNvPr id="26658" name="TextBox 67"/>
          <p:cNvSpPr txBox="1">
            <a:spLocks noChangeArrowheads="1"/>
          </p:cNvSpPr>
          <p:nvPr/>
        </p:nvSpPr>
        <p:spPr bwMode="auto">
          <a:xfrm>
            <a:off x="8629650" y="2706688"/>
            <a:ext cx="168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ITMAT Clinical Trials Unit</a:t>
            </a:r>
          </a:p>
        </p:txBody>
      </p:sp>
      <p:sp>
        <p:nvSpPr>
          <p:cNvPr id="26659" name="TextBox 68"/>
          <p:cNvSpPr txBox="1">
            <a:spLocks noChangeArrowheads="1"/>
          </p:cNvSpPr>
          <p:nvPr/>
        </p:nvSpPr>
        <p:spPr bwMode="auto">
          <a:xfrm>
            <a:off x="6745288" y="6084889"/>
            <a:ext cx="39227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alibri" panose="020F0502020204030204" pitchFamily="34" charset="0"/>
              </a:rPr>
              <a:t>Food and Drug Administration  (FDA)</a:t>
            </a:r>
          </a:p>
        </p:txBody>
      </p:sp>
      <p:sp>
        <p:nvSpPr>
          <p:cNvPr id="55" name="Oval 54"/>
          <p:cNvSpPr/>
          <p:nvPr/>
        </p:nvSpPr>
        <p:spPr>
          <a:xfrm>
            <a:off x="5792788" y="3949700"/>
            <a:ext cx="533400" cy="262255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74" name="Oval 73"/>
          <p:cNvSpPr/>
          <p:nvPr/>
        </p:nvSpPr>
        <p:spPr>
          <a:xfrm>
            <a:off x="6202363" y="3930650"/>
            <a:ext cx="533400" cy="2624138"/>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75" name="TextBox 74"/>
          <p:cNvSpPr txBox="1"/>
          <p:nvPr/>
        </p:nvSpPr>
        <p:spPr>
          <a:xfrm>
            <a:off x="8458200" y="2081213"/>
            <a:ext cx="2209800" cy="584200"/>
          </a:xfrm>
          <a:prstGeom prst="rect">
            <a:avLst/>
          </a:prstGeom>
          <a:noFill/>
        </p:spPr>
        <p:txBody>
          <a:bodyPr>
            <a:spAutoFit/>
          </a:bodyPr>
          <a:lstStyle/>
          <a:p>
            <a:pPr algn="ctr">
              <a:defRPr/>
            </a:pPr>
            <a:r>
              <a:rPr lang="en-US" sz="1600" u="dbl" dirty="0">
                <a:uFill>
                  <a:solidFill>
                    <a:schemeClr val="accent3">
                      <a:lumMod val="50000"/>
                    </a:schemeClr>
                  </a:solidFill>
                </a:uFill>
              </a:rPr>
              <a:t>Investigational Drug Service</a:t>
            </a:r>
          </a:p>
        </p:txBody>
      </p:sp>
      <p:sp>
        <p:nvSpPr>
          <p:cNvPr id="81" name="Oval 80"/>
          <p:cNvSpPr/>
          <p:nvPr/>
        </p:nvSpPr>
        <p:spPr>
          <a:xfrm>
            <a:off x="5837238" y="1016000"/>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82" name="Oval 81"/>
          <p:cNvSpPr/>
          <p:nvPr/>
        </p:nvSpPr>
        <p:spPr>
          <a:xfrm>
            <a:off x="6230938" y="1025525"/>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83" name="Oval 82"/>
          <p:cNvSpPr/>
          <p:nvPr/>
        </p:nvSpPr>
        <p:spPr>
          <a:xfrm>
            <a:off x="6626225" y="1082675"/>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57" name="TextBox 56"/>
          <p:cNvSpPr txBox="1"/>
          <p:nvPr/>
        </p:nvSpPr>
        <p:spPr>
          <a:xfrm>
            <a:off x="8210550" y="1622426"/>
            <a:ext cx="2713038" cy="307975"/>
          </a:xfrm>
          <a:prstGeom prst="rect">
            <a:avLst/>
          </a:prstGeom>
          <a:noFill/>
        </p:spPr>
        <p:txBody>
          <a:bodyPr>
            <a:spAutoFit/>
          </a:bodyPr>
          <a:lstStyle/>
          <a:p>
            <a:pPr>
              <a:defRPr/>
            </a:pPr>
            <a:r>
              <a:rPr lang="en-US" sz="1400" u="dbl" dirty="0" err="1">
                <a:uFill>
                  <a:solidFill>
                    <a:schemeClr val="accent3">
                      <a:lumMod val="50000"/>
                    </a:schemeClr>
                  </a:solidFill>
                </a:uFill>
              </a:rPr>
              <a:t>Bionutritional</a:t>
            </a:r>
            <a:r>
              <a:rPr lang="en-US" sz="1400" u="dbl" dirty="0">
                <a:uFill>
                  <a:solidFill>
                    <a:schemeClr val="accent3">
                      <a:lumMod val="50000"/>
                    </a:schemeClr>
                  </a:solidFill>
                </a:uFill>
              </a:rPr>
              <a:t> Research Core</a:t>
            </a:r>
          </a:p>
        </p:txBody>
      </p:sp>
      <p:sp>
        <p:nvSpPr>
          <p:cNvPr id="62" name="TextBox 61"/>
          <p:cNvSpPr txBox="1"/>
          <p:nvPr/>
        </p:nvSpPr>
        <p:spPr>
          <a:xfrm>
            <a:off x="7699376" y="973139"/>
            <a:ext cx="2290763" cy="307975"/>
          </a:xfrm>
          <a:prstGeom prst="rect">
            <a:avLst/>
          </a:prstGeom>
          <a:noFill/>
        </p:spPr>
        <p:txBody>
          <a:bodyPr>
            <a:spAutoFit/>
          </a:bodyPr>
          <a:lstStyle/>
          <a:p>
            <a:pPr>
              <a:defRPr/>
            </a:pPr>
            <a:r>
              <a:rPr lang="en-US" sz="1400" u="dbl" dirty="0">
                <a:uFill>
                  <a:solidFill>
                    <a:schemeClr val="accent3">
                      <a:lumMod val="50000"/>
                    </a:schemeClr>
                  </a:solidFill>
                </a:uFill>
              </a:rPr>
              <a:t>Biochemistry Core Lab</a:t>
            </a:r>
          </a:p>
        </p:txBody>
      </p:sp>
      <p:sp>
        <p:nvSpPr>
          <p:cNvPr id="63" name="TextBox 62"/>
          <p:cNvSpPr txBox="1"/>
          <p:nvPr/>
        </p:nvSpPr>
        <p:spPr>
          <a:xfrm>
            <a:off x="7866063" y="1249364"/>
            <a:ext cx="2290762" cy="306387"/>
          </a:xfrm>
          <a:prstGeom prst="rect">
            <a:avLst/>
          </a:prstGeom>
          <a:noFill/>
        </p:spPr>
        <p:txBody>
          <a:bodyPr>
            <a:spAutoFit/>
          </a:bodyPr>
          <a:lstStyle/>
          <a:p>
            <a:pPr>
              <a:defRPr/>
            </a:pPr>
            <a:r>
              <a:rPr lang="en-US" sz="1400" u="dbl" dirty="0">
                <a:uFill>
                  <a:solidFill>
                    <a:schemeClr val="accent3">
                      <a:lumMod val="50000"/>
                    </a:schemeClr>
                  </a:solidFill>
                </a:uFill>
              </a:rPr>
              <a:t>Research Nurse Core</a:t>
            </a:r>
          </a:p>
        </p:txBody>
      </p:sp>
      <p:sp>
        <p:nvSpPr>
          <p:cNvPr id="64" name="TextBox 63"/>
          <p:cNvSpPr txBox="1"/>
          <p:nvPr/>
        </p:nvSpPr>
        <p:spPr>
          <a:xfrm>
            <a:off x="7115175" y="749301"/>
            <a:ext cx="2211388" cy="307975"/>
          </a:xfrm>
          <a:prstGeom prst="rect">
            <a:avLst/>
          </a:prstGeom>
          <a:noFill/>
        </p:spPr>
        <p:txBody>
          <a:bodyPr>
            <a:spAutoFit/>
          </a:bodyPr>
          <a:lstStyle/>
          <a:p>
            <a:pPr>
              <a:defRPr/>
            </a:pPr>
            <a:r>
              <a:rPr lang="en-US" sz="1400" u="dbl" dirty="0">
                <a:uFill>
                  <a:solidFill>
                    <a:schemeClr val="accent3">
                      <a:lumMod val="50000"/>
                    </a:schemeClr>
                  </a:solidFill>
                </a:uFill>
              </a:rPr>
              <a:t>Biostatistics Core</a:t>
            </a:r>
          </a:p>
        </p:txBody>
      </p:sp>
      <p:sp>
        <p:nvSpPr>
          <p:cNvPr id="58" name="TextBox 57"/>
          <p:cNvSpPr txBox="1"/>
          <p:nvPr/>
        </p:nvSpPr>
        <p:spPr>
          <a:xfrm>
            <a:off x="6619875" y="1865313"/>
            <a:ext cx="2408238" cy="831850"/>
          </a:xfrm>
          <a:prstGeom prst="rect">
            <a:avLst/>
          </a:prstGeom>
          <a:noFill/>
        </p:spPr>
        <p:txBody>
          <a:bodyPr>
            <a:spAutoFit/>
          </a:bodyPr>
          <a:lstStyle/>
          <a:p>
            <a:pPr algn="ctr">
              <a:defRPr/>
            </a:pPr>
            <a:r>
              <a:rPr lang="en-US" sz="1600" u="dbl" dirty="0">
                <a:uFill>
                  <a:solidFill>
                    <a:schemeClr val="accent3">
                      <a:lumMod val="50000"/>
                    </a:schemeClr>
                  </a:solidFill>
                </a:uFill>
              </a:rPr>
              <a:t>Clinical Translational Research Center</a:t>
            </a:r>
          </a:p>
          <a:p>
            <a:pPr algn="ctr">
              <a:defRPr/>
            </a:pPr>
            <a:r>
              <a:rPr lang="en-US" sz="1600" u="dbl" dirty="0">
                <a:uFill>
                  <a:solidFill>
                    <a:schemeClr val="accent3">
                      <a:lumMod val="50000"/>
                    </a:schemeClr>
                  </a:solidFill>
                </a:uFill>
              </a:rPr>
              <a:t>(CTRC)</a:t>
            </a:r>
          </a:p>
        </p:txBody>
      </p:sp>
      <p:sp>
        <p:nvSpPr>
          <p:cNvPr id="77" name="Oval 76"/>
          <p:cNvSpPr/>
          <p:nvPr/>
        </p:nvSpPr>
        <p:spPr>
          <a:xfrm rot="20876706">
            <a:off x="5367338" y="1084263"/>
            <a:ext cx="533400" cy="2514600"/>
          </a:xfrm>
          <a:prstGeom prst="ellipse">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71" name="TextBox 70"/>
          <p:cNvSpPr txBox="1"/>
          <p:nvPr/>
        </p:nvSpPr>
        <p:spPr>
          <a:xfrm>
            <a:off x="3738563" y="752475"/>
            <a:ext cx="3073400" cy="584200"/>
          </a:xfrm>
          <a:prstGeom prst="rect">
            <a:avLst/>
          </a:prstGeom>
          <a:noFill/>
        </p:spPr>
        <p:txBody>
          <a:bodyPr>
            <a:spAutoFit/>
          </a:bodyPr>
          <a:lstStyle/>
          <a:p>
            <a:pPr algn="r">
              <a:defRPr/>
            </a:pPr>
            <a:r>
              <a:rPr lang="en-US" sz="1600" u="dbl" dirty="0">
                <a:uFill>
                  <a:solidFill>
                    <a:schemeClr val="accent3">
                      <a:lumMod val="50000"/>
                    </a:schemeClr>
                  </a:solidFill>
                </a:uFill>
              </a:rPr>
              <a:t>Clinical Research Computing Unit (CRCU)</a:t>
            </a:r>
          </a:p>
        </p:txBody>
      </p:sp>
      <p:sp>
        <p:nvSpPr>
          <p:cNvPr id="72" name="TextBox 71"/>
          <p:cNvSpPr txBox="1"/>
          <p:nvPr/>
        </p:nvSpPr>
        <p:spPr>
          <a:xfrm>
            <a:off x="2089150" y="1220788"/>
            <a:ext cx="4337050" cy="584200"/>
          </a:xfrm>
          <a:prstGeom prst="rect">
            <a:avLst/>
          </a:prstGeom>
          <a:noFill/>
        </p:spPr>
        <p:txBody>
          <a:bodyPr>
            <a:spAutoFit/>
          </a:bodyPr>
          <a:lstStyle/>
          <a:p>
            <a:pPr algn="r">
              <a:defRPr/>
            </a:pPr>
            <a:r>
              <a:rPr lang="en-US" sz="1600" u="dbl" dirty="0">
                <a:uFill>
                  <a:solidFill>
                    <a:schemeClr val="accent3">
                      <a:lumMod val="50000"/>
                    </a:schemeClr>
                  </a:solidFill>
                </a:uFill>
              </a:rPr>
              <a:t>Center for Clinical Epidemiology and Biostatistics  (CCEB)</a:t>
            </a:r>
          </a:p>
        </p:txBody>
      </p:sp>
      <p:sp>
        <p:nvSpPr>
          <p:cNvPr id="26674" name="TextBox 77"/>
          <p:cNvSpPr txBox="1">
            <a:spLocks noChangeArrowheads="1"/>
          </p:cNvSpPr>
          <p:nvPr/>
        </p:nvSpPr>
        <p:spPr bwMode="auto">
          <a:xfrm>
            <a:off x="4802189" y="2133601"/>
            <a:ext cx="1131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alibri" panose="020F0502020204030204" pitchFamily="34" charset="0"/>
              </a:rPr>
              <a:t>Post-Doctoral Fellow</a:t>
            </a:r>
          </a:p>
        </p:txBody>
      </p:sp>
      <p:sp>
        <p:nvSpPr>
          <p:cNvPr id="76" name="Rectangle 75"/>
          <p:cNvSpPr/>
          <p:nvPr/>
        </p:nvSpPr>
        <p:spPr>
          <a:xfrm>
            <a:off x="2635251" y="1671638"/>
            <a:ext cx="3281363" cy="584200"/>
          </a:xfrm>
          <a:prstGeom prst="rect">
            <a:avLst/>
          </a:prstGeom>
        </p:spPr>
        <p:txBody>
          <a:bodyPr>
            <a:spAutoFit/>
          </a:bodyPr>
          <a:lstStyle/>
          <a:p>
            <a:pPr algn="r">
              <a:defRPr/>
            </a:pPr>
            <a:r>
              <a:rPr lang="en-US" sz="1600" u="dbl" dirty="0">
                <a:uFill>
                  <a:solidFill>
                    <a:schemeClr val="accent3">
                      <a:lumMod val="50000"/>
                    </a:schemeClr>
                  </a:solidFill>
                </a:uFill>
              </a:rPr>
              <a:t>Kinetics Modeling and Simulation (KMAS)</a:t>
            </a:r>
          </a:p>
        </p:txBody>
      </p:sp>
      <p:sp>
        <p:nvSpPr>
          <p:cNvPr id="70" name="TextBox 69"/>
          <p:cNvSpPr txBox="1"/>
          <p:nvPr/>
        </p:nvSpPr>
        <p:spPr>
          <a:xfrm>
            <a:off x="5911850" y="555625"/>
            <a:ext cx="2078038" cy="584200"/>
          </a:xfrm>
          <a:prstGeom prst="rect">
            <a:avLst/>
          </a:prstGeom>
          <a:noFill/>
        </p:spPr>
        <p:txBody>
          <a:bodyPr>
            <a:spAutoFit/>
          </a:bodyPr>
          <a:lstStyle/>
          <a:p>
            <a:pPr algn="ctr">
              <a:defRPr/>
            </a:pPr>
            <a:r>
              <a:rPr lang="en-US" sz="1600" u="dbl" dirty="0">
                <a:uFill>
                  <a:solidFill>
                    <a:schemeClr val="accent3">
                      <a:lumMod val="50000"/>
                    </a:schemeClr>
                  </a:solidFill>
                </a:uFill>
              </a:rPr>
              <a:t>ITMAT Bioinformatics </a:t>
            </a:r>
          </a:p>
          <a:p>
            <a:pPr algn="ctr">
              <a:defRPr/>
            </a:pPr>
            <a:r>
              <a:rPr lang="en-US" sz="1600" u="dbl" dirty="0">
                <a:uFill>
                  <a:solidFill>
                    <a:schemeClr val="accent3">
                      <a:lumMod val="50000"/>
                    </a:schemeClr>
                  </a:solidFill>
                </a:uFill>
              </a:rPr>
              <a:t>Core</a:t>
            </a:r>
          </a:p>
        </p:txBody>
      </p:sp>
      <p:sp>
        <p:nvSpPr>
          <p:cNvPr id="26677" name="TextBox 42"/>
          <p:cNvSpPr txBox="1">
            <a:spLocks noChangeArrowheads="1"/>
          </p:cNvSpPr>
          <p:nvPr/>
        </p:nvSpPr>
        <p:spPr bwMode="auto">
          <a:xfrm>
            <a:off x="3184526" y="5426075"/>
            <a:ext cx="1355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Development </a:t>
            </a:r>
          </a:p>
          <a:p>
            <a:pPr algn="ctr" eaLnBrk="1" hangingPunct="1">
              <a:spcBef>
                <a:spcPct val="0"/>
              </a:spcBef>
              <a:buFontTx/>
              <a:buNone/>
            </a:pPr>
            <a:r>
              <a:rPr lang="en-US" altLang="en-US" sz="1600">
                <a:latin typeface="Calibri" panose="020F0502020204030204" pitchFamily="34" charset="0"/>
              </a:rPr>
              <a:t>of unbiased </a:t>
            </a:r>
          </a:p>
          <a:p>
            <a:pPr algn="ctr" eaLnBrk="1" hangingPunct="1">
              <a:spcBef>
                <a:spcPct val="0"/>
              </a:spcBef>
              <a:buFontTx/>
              <a:buNone/>
            </a:pPr>
            <a:r>
              <a:rPr lang="en-US" altLang="en-US" sz="1600">
                <a:latin typeface="Calibri" panose="020F0502020204030204" pitchFamily="34" charset="0"/>
              </a:rPr>
              <a:t>markers</a:t>
            </a:r>
          </a:p>
        </p:txBody>
      </p:sp>
      <p:sp>
        <p:nvSpPr>
          <p:cNvPr id="26678" name="TextBox 49"/>
          <p:cNvSpPr txBox="1">
            <a:spLocks noChangeArrowheads="1"/>
          </p:cNvSpPr>
          <p:nvPr/>
        </p:nvSpPr>
        <p:spPr bwMode="auto">
          <a:xfrm>
            <a:off x="4962525" y="6046788"/>
            <a:ext cx="852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Sample</a:t>
            </a:r>
          </a:p>
          <a:p>
            <a:pPr algn="ctr" eaLnBrk="1" hangingPunct="1">
              <a:spcBef>
                <a:spcPct val="0"/>
              </a:spcBef>
              <a:buFontTx/>
              <a:buNone/>
            </a:pPr>
            <a:r>
              <a:rPr lang="en-US" altLang="en-US" sz="1600">
                <a:latin typeface="Calibri" panose="020F0502020204030204" pitchFamily="34" charset="0"/>
              </a:rPr>
              <a:t>Analysis</a:t>
            </a:r>
          </a:p>
        </p:txBody>
      </p:sp>
      <p:sp>
        <p:nvSpPr>
          <p:cNvPr id="26679" name="Rectangle 50"/>
          <p:cNvSpPr>
            <a:spLocks noChangeArrowheads="1"/>
          </p:cNvSpPr>
          <p:nvPr/>
        </p:nvSpPr>
        <p:spPr bwMode="auto">
          <a:xfrm>
            <a:off x="4186238" y="4940301"/>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latin typeface="Calibri" panose="020F0502020204030204" pitchFamily="34" charset="0"/>
              </a:rPr>
              <a:t>in </a:t>
            </a:r>
          </a:p>
          <a:p>
            <a:pPr algn="ctr" eaLnBrk="1" hangingPunct="1">
              <a:spcBef>
                <a:spcPct val="0"/>
              </a:spcBef>
              <a:buFontTx/>
              <a:buNone/>
            </a:pPr>
            <a:r>
              <a:rPr lang="en-US" altLang="en-US" sz="1400">
                <a:latin typeface="Calibri" panose="020F0502020204030204" pitchFamily="34" charset="0"/>
              </a:rPr>
              <a:t>mice</a:t>
            </a:r>
          </a:p>
        </p:txBody>
      </p:sp>
      <p:sp>
        <p:nvSpPr>
          <p:cNvPr id="26680" name="Rectangle 51"/>
          <p:cNvSpPr>
            <a:spLocks noChangeArrowheads="1"/>
          </p:cNvSpPr>
          <p:nvPr/>
        </p:nvSpPr>
        <p:spPr bwMode="auto">
          <a:xfrm>
            <a:off x="4438650" y="5480050"/>
            <a:ext cx="76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latin typeface="Calibri" panose="020F0502020204030204" pitchFamily="34" charset="0"/>
              </a:rPr>
              <a:t>in </a:t>
            </a:r>
          </a:p>
          <a:p>
            <a:pPr algn="ctr" eaLnBrk="1" hangingPunct="1">
              <a:spcBef>
                <a:spcPct val="0"/>
              </a:spcBef>
              <a:buFontTx/>
              <a:buNone/>
            </a:pPr>
            <a:r>
              <a:rPr lang="en-US" altLang="en-US" sz="1400">
                <a:latin typeface="Calibri" panose="020F0502020204030204" pitchFamily="34" charset="0"/>
              </a:rPr>
              <a:t>humans</a:t>
            </a:r>
          </a:p>
        </p:txBody>
      </p:sp>
      <p:sp>
        <p:nvSpPr>
          <p:cNvPr id="26681" name="TextBox 79"/>
          <p:cNvSpPr txBox="1">
            <a:spLocks noChangeArrowheads="1"/>
          </p:cNvSpPr>
          <p:nvPr/>
        </p:nvSpPr>
        <p:spPr bwMode="auto">
          <a:xfrm>
            <a:off x="5848351" y="4032250"/>
            <a:ext cx="976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00000"/>
                </a:solidFill>
                <a:latin typeface="Calibri" panose="020F0502020204030204" pitchFamily="34" charset="0"/>
              </a:rPr>
              <a:t>Industry</a:t>
            </a:r>
          </a:p>
        </p:txBody>
      </p:sp>
      <p:sp>
        <p:nvSpPr>
          <p:cNvPr id="26682" name="TextBox 41"/>
          <p:cNvSpPr txBox="1">
            <a:spLocks noChangeArrowheads="1"/>
          </p:cNvSpPr>
          <p:nvPr/>
        </p:nvSpPr>
        <p:spPr bwMode="auto">
          <a:xfrm>
            <a:off x="4581525" y="4703763"/>
            <a:ext cx="1104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LC-MS/MS </a:t>
            </a:r>
          </a:p>
          <a:p>
            <a:pPr algn="ctr" eaLnBrk="1" hangingPunct="1">
              <a:spcBef>
                <a:spcPct val="0"/>
              </a:spcBef>
              <a:buFontTx/>
              <a:buNone/>
            </a:pPr>
            <a:r>
              <a:rPr lang="en-US" altLang="en-US" sz="1600">
                <a:latin typeface="Calibri" panose="020F0502020204030204" pitchFamily="34" charset="0"/>
              </a:rPr>
              <a:t>Core</a:t>
            </a:r>
          </a:p>
        </p:txBody>
      </p:sp>
      <p:sp>
        <p:nvSpPr>
          <p:cNvPr id="85" name="Oval 84"/>
          <p:cNvSpPr/>
          <p:nvPr/>
        </p:nvSpPr>
        <p:spPr>
          <a:xfrm>
            <a:off x="6661151" y="2978150"/>
            <a:ext cx="1641475" cy="1385888"/>
          </a:xfrm>
          <a:prstGeom prst="ellipse">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Oval 85"/>
          <p:cNvSpPr/>
          <p:nvPr/>
        </p:nvSpPr>
        <p:spPr>
          <a:xfrm>
            <a:off x="5549900" y="3600450"/>
            <a:ext cx="1639888" cy="1385888"/>
          </a:xfrm>
          <a:prstGeom prst="ellipse">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Oval 86"/>
          <p:cNvSpPr/>
          <p:nvPr/>
        </p:nvSpPr>
        <p:spPr>
          <a:xfrm>
            <a:off x="4276725" y="3006725"/>
            <a:ext cx="1639888" cy="1385888"/>
          </a:xfrm>
          <a:prstGeom prst="ellipse">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86" name="Rectangle 87"/>
          <p:cNvSpPr>
            <a:spLocks noChangeArrowheads="1"/>
          </p:cNvSpPr>
          <p:nvPr/>
        </p:nvSpPr>
        <p:spPr bwMode="auto">
          <a:xfrm>
            <a:off x="6851651" y="4111626"/>
            <a:ext cx="1014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C00000"/>
                </a:solidFill>
                <a:latin typeface="Calibri" panose="020F0502020204030204" pitchFamily="34" charset="0"/>
              </a:rPr>
              <a:t>Regulatory </a:t>
            </a:r>
          </a:p>
          <a:p>
            <a:pPr eaLnBrk="1" hangingPunct="1">
              <a:spcBef>
                <a:spcPct val="0"/>
              </a:spcBef>
              <a:buFontTx/>
              <a:buNone/>
            </a:pPr>
            <a:r>
              <a:rPr lang="en-US" altLang="en-US" sz="1400">
                <a:solidFill>
                  <a:srgbClr val="C00000"/>
                </a:solidFill>
                <a:latin typeface="Calibri" panose="020F0502020204030204" pitchFamily="34" charset="0"/>
              </a:rPr>
              <a:t>Science</a:t>
            </a:r>
          </a:p>
        </p:txBody>
      </p:sp>
      <p:sp>
        <p:nvSpPr>
          <p:cNvPr id="26687" name="Rectangle 88"/>
          <p:cNvSpPr>
            <a:spLocks noChangeArrowheads="1"/>
          </p:cNvSpPr>
          <p:nvPr/>
        </p:nvSpPr>
        <p:spPr bwMode="auto">
          <a:xfrm>
            <a:off x="5589589" y="2574925"/>
            <a:ext cx="14620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solidFill>
                  <a:srgbClr val="C00000"/>
                </a:solidFill>
                <a:latin typeface="Calibri" panose="020F0502020204030204" pitchFamily="34" charset="0"/>
              </a:rPr>
              <a:t>Biostatistics, </a:t>
            </a:r>
          </a:p>
          <a:p>
            <a:pPr algn="ctr" eaLnBrk="1" hangingPunct="1">
              <a:spcBef>
                <a:spcPct val="0"/>
              </a:spcBef>
              <a:buFontTx/>
              <a:buNone/>
            </a:pPr>
            <a:r>
              <a:rPr lang="en-US" altLang="en-US" sz="1400">
                <a:solidFill>
                  <a:srgbClr val="C00000"/>
                </a:solidFill>
                <a:latin typeface="Calibri" panose="020F0502020204030204" pitchFamily="34" charset="0"/>
              </a:rPr>
              <a:t>Bioinformatics,</a:t>
            </a:r>
          </a:p>
          <a:p>
            <a:pPr algn="ctr" eaLnBrk="1" hangingPunct="1">
              <a:spcBef>
                <a:spcPct val="0"/>
              </a:spcBef>
              <a:buFontTx/>
              <a:buNone/>
            </a:pPr>
            <a:r>
              <a:rPr lang="en-US" altLang="en-US" sz="1400">
                <a:solidFill>
                  <a:srgbClr val="C00000"/>
                </a:solidFill>
                <a:latin typeface="Calibri" panose="020F0502020204030204" pitchFamily="34" charset="0"/>
              </a:rPr>
              <a:t>Pharmacometrics</a:t>
            </a:r>
          </a:p>
        </p:txBody>
      </p:sp>
      <p:sp>
        <p:nvSpPr>
          <p:cNvPr id="26688" name="Rectangle 89"/>
          <p:cNvSpPr>
            <a:spLocks noChangeArrowheads="1"/>
          </p:cNvSpPr>
          <p:nvPr/>
        </p:nvSpPr>
        <p:spPr bwMode="auto">
          <a:xfrm>
            <a:off x="4075114" y="3055939"/>
            <a:ext cx="1247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solidFill>
                  <a:srgbClr val="C00000"/>
                </a:solidFill>
                <a:latin typeface="Calibri" panose="020F0502020204030204" pitchFamily="34" charset="0"/>
              </a:rPr>
              <a:t>Animal Testing</a:t>
            </a:r>
          </a:p>
        </p:txBody>
      </p:sp>
      <p:sp>
        <p:nvSpPr>
          <p:cNvPr id="26689" name="Rectangle 90"/>
          <p:cNvSpPr>
            <a:spLocks noChangeArrowheads="1"/>
          </p:cNvSpPr>
          <p:nvPr/>
        </p:nvSpPr>
        <p:spPr bwMode="auto">
          <a:xfrm>
            <a:off x="4505326" y="4064001"/>
            <a:ext cx="145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solidFill>
                  <a:srgbClr val="C00000"/>
                </a:solidFill>
                <a:latin typeface="Calibri" panose="020F0502020204030204" pitchFamily="34" charset="0"/>
              </a:rPr>
              <a:t>Biomedical Mass </a:t>
            </a:r>
          </a:p>
          <a:p>
            <a:pPr algn="ctr" eaLnBrk="1" hangingPunct="1">
              <a:spcBef>
                <a:spcPct val="0"/>
              </a:spcBef>
              <a:buFontTx/>
              <a:buNone/>
            </a:pPr>
            <a:r>
              <a:rPr lang="en-US" altLang="en-US" sz="1400">
                <a:solidFill>
                  <a:srgbClr val="C00000"/>
                </a:solidFill>
                <a:latin typeface="Calibri" panose="020F0502020204030204" pitchFamily="34" charset="0"/>
              </a:rPr>
              <a:t>Spectrometry</a:t>
            </a:r>
          </a:p>
        </p:txBody>
      </p:sp>
      <p:sp>
        <p:nvSpPr>
          <p:cNvPr id="26690" name="Rectangle 91"/>
          <p:cNvSpPr>
            <a:spLocks noChangeArrowheads="1"/>
          </p:cNvSpPr>
          <p:nvPr/>
        </p:nvSpPr>
        <p:spPr bwMode="auto">
          <a:xfrm>
            <a:off x="7124700" y="2886076"/>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C00000"/>
                </a:solidFill>
                <a:latin typeface="Calibri" panose="020F0502020204030204" pitchFamily="34" charset="0"/>
              </a:rPr>
              <a:t>Human Subject</a:t>
            </a:r>
          </a:p>
          <a:p>
            <a:pPr eaLnBrk="1" hangingPunct="1">
              <a:spcBef>
                <a:spcPct val="0"/>
              </a:spcBef>
              <a:buFontTx/>
              <a:buNone/>
            </a:pPr>
            <a:r>
              <a:rPr lang="en-US" altLang="en-US" sz="1400">
                <a:solidFill>
                  <a:srgbClr val="C00000"/>
                </a:solidFill>
                <a:latin typeface="Calibri" panose="020F0502020204030204" pitchFamily="34" charset="0"/>
              </a:rPr>
              <a:t>Protection</a:t>
            </a:r>
          </a:p>
        </p:txBody>
      </p:sp>
      <p:sp>
        <p:nvSpPr>
          <p:cNvPr id="26691" name="TextBox 55"/>
          <p:cNvSpPr txBox="1">
            <a:spLocks noChangeArrowheads="1"/>
          </p:cNvSpPr>
          <p:nvPr/>
        </p:nvSpPr>
        <p:spPr bwMode="auto">
          <a:xfrm>
            <a:off x="5910264" y="6369050"/>
            <a:ext cx="341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Calibri" panose="020F0502020204030204" pitchFamily="34" charset="0"/>
              </a:rPr>
              <a:t>External Scientific Adviser and Industry</a:t>
            </a:r>
          </a:p>
        </p:txBody>
      </p:sp>
      <p:sp>
        <p:nvSpPr>
          <p:cNvPr id="26692" name="Rectangle 72"/>
          <p:cNvSpPr>
            <a:spLocks noChangeArrowheads="1"/>
          </p:cNvSpPr>
          <p:nvPr/>
        </p:nvSpPr>
        <p:spPr bwMode="auto">
          <a:xfrm>
            <a:off x="5419726" y="3359151"/>
            <a:ext cx="1776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FFFFFF"/>
                </a:solidFill>
                <a:latin typeface="Calibri" panose="020F0502020204030204" pitchFamily="34" charset="0"/>
              </a:rPr>
              <a:t>Physician-Scientist</a:t>
            </a:r>
          </a:p>
        </p:txBody>
      </p:sp>
      <p:sp>
        <p:nvSpPr>
          <p:cNvPr id="84" name="Rectangle 11"/>
          <p:cNvSpPr>
            <a:spLocks noChangeArrowheads="1"/>
          </p:cNvSpPr>
          <p:nvPr/>
        </p:nvSpPr>
        <p:spPr bwMode="auto">
          <a:xfrm>
            <a:off x="1524000" y="4764"/>
            <a:ext cx="9144000" cy="708025"/>
          </a:xfrm>
          <a:prstGeom prst="rect">
            <a:avLst/>
          </a:prstGeom>
          <a:noFill/>
          <a:ln w="9525" algn="ctr">
            <a:noFill/>
            <a:miter lim="800000"/>
            <a:headEnd/>
            <a:tailEnd/>
          </a:ln>
          <a:effectLst/>
        </p:spPr>
        <p:txBody>
          <a:bodyPr>
            <a:spAutoFit/>
          </a:bodyPr>
          <a:lstStyle/>
          <a:p>
            <a:pPr algn="ctr">
              <a:defRPr/>
            </a:pPr>
            <a:r>
              <a:rPr lang="de-DE" sz="4000" dirty="0">
                <a:solidFill>
                  <a:schemeClr val="accent1">
                    <a:lumMod val="75000"/>
                  </a:schemeClr>
                </a:solidFill>
              </a:rPr>
              <a:t>Collaborations – Network - Resources</a:t>
            </a:r>
          </a:p>
        </p:txBody>
      </p:sp>
      <p:sp>
        <p:nvSpPr>
          <p:cNvPr id="26694" name="TextBox 92"/>
          <p:cNvSpPr txBox="1">
            <a:spLocks noChangeArrowheads="1"/>
          </p:cNvSpPr>
          <p:nvPr/>
        </p:nvSpPr>
        <p:spPr bwMode="auto">
          <a:xfrm>
            <a:off x="7412039" y="5821364"/>
            <a:ext cx="3006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alibri" panose="020F0502020204030204" pitchFamily="34" charset="0"/>
              </a:rPr>
              <a:t>Office of Research Services (ORS)</a:t>
            </a:r>
          </a:p>
        </p:txBody>
      </p:sp>
      <p:sp>
        <p:nvSpPr>
          <p:cNvPr id="66" name="TextBox 65"/>
          <p:cNvSpPr txBox="1"/>
          <p:nvPr/>
        </p:nvSpPr>
        <p:spPr>
          <a:xfrm>
            <a:off x="8024813" y="5497514"/>
            <a:ext cx="2235200" cy="338137"/>
          </a:xfrm>
          <a:prstGeom prst="rect">
            <a:avLst/>
          </a:prstGeom>
          <a:noFill/>
        </p:spPr>
        <p:txBody>
          <a:bodyPr>
            <a:spAutoFit/>
          </a:bodyPr>
          <a:lstStyle/>
          <a:p>
            <a:pPr>
              <a:defRPr/>
            </a:pPr>
            <a:r>
              <a:rPr lang="en-US" sz="1600" u="dbl" dirty="0">
                <a:uFill>
                  <a:solidFill>
                    <a:schemeClr val="accent3">
                      <a:lumMod val="50000"/>
                    </a:schemeClr>
                  </a:solidFill>
                </a:uFill>
              </a:rPr>
              <a:t>CTRC Advisory Council</a:t>
            </a:r>
          </a:p>
        </p:txBody>
      </p:sp>
    </p:spTree>
    <p:extLst>
      <p:ext uri="{BB962C8B-B14F-4D97-AF65-F5344CB8AC3E}">
        <p14:creationId xmlns:p14="http://schemas.microsoft.com/office/powerpoint/2010/main" val="957246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sz="5400"/>
              <a:t>Welcome</a:t>
            </a:r>
          </a:p>
        </p:txBody>
      </p:sp>
      <p:pic>
        <p:nvPicPr>
          <p:cNvPr id="3" name="Picture 2"/>
          <p:cNvPicPr/>
          <p:nvPr/>
        </p:nvPicPr>
        <p:blipFill>
          <a:blip r:embed="rId2"/>
          <a:stretch>
            <a:fillRect/>
          </a:stretch>
        </p:blipFill>
        <p:spPr>
          <a:xfrm>
            <a:off x="1524000" y="0"/>
            <a:ext cx="9144000" cy="6858000"/>
          </a:xfrm>
          <a:prstGeom prst="rect">
            <a:avLst/>
          </a:prstGeom>
        </p:spPr>
      </p:pic>
      <p:pic>
        <p:nvPicPr>
          <p:cNvPr id="4" name="Picture 3"/>
          <p:cNvPicPr>
            <a:picLocks noChangeAspect="1"/>
          </p:cNvPicPr>
          <p:nvPr/>
        </p:nvPicPr>
        <p:blipFill>
          <a:blip r:embed="rId3"/>
          <a:stretch>
            <a:fillRect/>
          </a:stretch>
        </p:blipFill>
        <p:spPr>
          <a:xfrm>
            <a:off x="7317883" y="152400"/>
            <a:ext cx="3245342" cy="3276600"/>
          </a:xfrm>
          <a:prstGeom prst="rect">
            <a:avLst/>
          </a:prstGeom>
        </p:spPr>
      </p:pic>
    </p:spTree>
    <p:extLst>
      <p:ext uri="{BB962C8B-B14F-4D97-AF65-F5344CB8AC3E}">
        <p14:creationId xmlns:p14="http://schemas.microsoft.com/office/powerpoint/2010/main" val="4851751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mtClean="0"/>
              <a:t>Cost Schedule for Nursing for NIH supported Studies</a:t>
            </a:r>
          </a:p>
        </p:txBody>
      </p:sp>
      <p:sp>
        <p:nvSpPr>
          <p:cNvPr id="51203" name="Content Placeholder 2"/>
          <p:cNvSpPr>
            <a:spLocks noGrp="1"/>
          </p:cNvSpPr>
          <p:nvPr>
            <p:ph idx="1"/>
          </p:nvPr>
        </p:nvSpPr>
        <p:spPr/>
        <p:txBody>
          <a:bodyPr/>
          <a:lstStyle/>
          <a:p>
            <a:pPr lvl="1" eaLnBrk="1" hangingPunct="1">
              <a:buFont typeface="Arial" panose="020B0604020202020204" pitchFamily="34" charset="0"/>
              <a:buChar char="•"/>
            </a:pPr>
            <a:r>
              <a:rPr lang="en-US" altLang="en-US" smtClean="0"/>
              <a:t>R:  50% CTSA/50% Grant</a:t>
            </a:r>
          </a:p>
          <a:p>
            <a:pPr lvl="1" eaLnBrk="1" hangingPunct="1">
              <a:buFont typeface="Arial" panose="020B0604020202020204" pitchFamily="34" charset="0"/>
              <a:buChar char="•"/>
            </a:pPr>
            <a:r>
              <a:rPr lang="en-US" altLang="en-US" smtClean="0"/>
              <a:t>K:  100% CTSA capped at $75k</a:t>
            </a:r>
          </a:p>
          <a:p>
            <a:pPr lvl="1" eaLnBrk="1" hangingPunct="1">
              <a:buFont typeface="Arial" panose="020B0604020202020204" pitchFamily="34" charset="0"/>
              <a:buChar char="•"/>
            </a:pPr>
            <a:r>
              <a:rPr lang="en-US" altLang="en-US" smtClean="0"/>
              <a:t>U:  50% CTSA/50% Grant</a:t>
            </a:r>
          </a:p>
          <a:p>
            <a:pPr lvl="1" eaLnBrk="1" hangingPunct="1">
              <a:buFont typeface="Arial" panose="020B0604020202020204" pitchFamily="34" charset="0"/>
              <a:buChar char="•"/>
            </a:pPr>
            <a:r>
              <a:rPr lang="en-US" altLang="en-US" smtClean="0"/>
              <a:t>P:  50% CTSA/50% Grant</a:t>
            </a:r>
          </a:p>
          <a:p>
            <a:pPr lvl="1" eaLnBrk="1" hangingPunct="1">
              <a:buFont typeface="Arial" panose="020B0604020202020204" pitchFamily="34" charset="0"/>
              <a:buChar char="•"/>
            </a:pPr>
            <a:r>
              <a:rPr lang="en-US" altLang="en-US" smtClean="0"/>
              <a:t>Small Grants (R21/R03):  80% CTSA/20% Grant</a:t>
            </a:r>
          </a:p>
          <a:p>
            <a:pPr eaLnBrk="1" hangingPunct="1"/>
            <a:endParaRPr lang="en-US" altLang="en-US" smtClean="0"/>
          </a:p>
        </p:txBody>
      </p:sp>
    </p:spTree>
    <p:extLst>
      <p:ext uri="{BB962C8B-B14F-4D97-AF65-F5344CB8AC3E}">
        <p14:creationId xmlns:p14="http://schemas.microsoft.com/office/powerpoint/2010/main" val="1592941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dirty="0" smtClean="0"/>
              <a:t>Why we do this - 	</a:t>
            </a:r>
          </a:p>
        </p:txBody>
      </p:sp>
      <p:sp>
        <p:nvSpPr>
          <p:cNvPr id="33795" name="Rectangle 3"/>
          <p:cNvSpPr>
            <a:spLocks noGrp="1" noChangeArrowheads="1"/>
          </p:cNvSpPr>
          <p:nvPr>
            <p:ph type="body" idx="1"/>
          </p:nvPr>
        </p:nvSpPr>
        <p:spPr/>
        <p:txBody>
          <a:bodyPr/>
          <a:lstStyle/>
          <a:p>
            <a:pPr eaLnBrk="1" hangingPunct="1">
              <a:lnSpc>
                <a:spcPct val="90000"/>
              </a:lnSpc>
            </a:pPr>
            <a:r>
              <a:rPr lang="en-US" altLang="en-US" dirty="0" smtClean="0"/>
              <a:t>No matter how well you alter (or correct) the pathophysiology in an animal disease model, you wont know whether it will help people until you study it in people</a:t>
            </a:r>
          </a:p>
          <a:p>
            <a:pPr eaLnBrk="1" hangingPunct="1">
              <a:lnSpc>
                <a:spcPct val="90000"/>
              </a:lnSpc>
            </a:pPr>
            <a:r>
              <a:rPr lang="en-US" altLang="en-US" dirty="0" smtClean="0"/>
              <a:t>Without clinical and translational </a:t>
            </a:r>
            <a:r>
              <a:rPr lang="en-US" altLang="en-US" b="1" i="1" dirty="0" smtClean="0"/>
              <a:t>research</a:t>
            </a:r>
            <a:r>
              <a:rPr lang="en-US" altLang="en-US" dirty="0" smtClean="0"/>
              <a:t> our observations in the basic sciences, in observational cohort studies, and in our clinical practice(s) will simply consume our time, and serve no ultimate benefit</a:t>
            </a:r>
          </a:p>
        </p:txBody>
      </p:sp>
    </p:spTree>
    <p:extLst>
      <p:ext uri="{BB962C8B-B14F-4D97-AF65-F5344CB8AC3E}">
        <p14:creationId xmlns:p14="http://schemas.microsoft.com/office/powerpoint/2010/main" val="250728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1" y="642939"/>
            <a:ext cx="10515600" cy="1325563"/>
          </a:xfrm>
        </p:spPr>
        <p:txBody>
          <a:bodyPr/>
          <a:lstStyle/>
          <a:p>
            <a:pPr eaLnBrk="1" hangingPunct="1"/>
            <a:r>
              <a:rPr lang="en-US" altLang="en-US" dirty="0" smtClean="0"/>
              <a:t>Recap</a:t>
            </a:r>
          </a:p>
        </p:txBody>
      </p:sp>
      <p:pic>
        <p:nvPicPr>
          <p:cNvPr id="34819" name="Picture 4" descr="MP90044846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219201"/>
            <a:ext cx="34226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5"/>
          <p:cNvSpPr txBox="1">
            <a:spLocks noChangeArrowheads="1"/>
          </p:cNvSpPr>
          <p:nvPr/>
        </p:nvSpPr>
        <p:spPr bwMode="auto">
          <a:xfrm>
            <a:off x="1889126" y="1712914"/>
            <a:ext cx="1031875" cy="376237"/>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ETHICS</a:t>
            </a:r>
          </a:p>
        </p:txBody>
      </p:sp>
      <p:sp>
        <p:nvSpPr>
          <p:cNvPr id="34821" name="Text Box 6"/>
          <p:cNvSpPr txBox="1">
            <a:spLocks noChangeArrowheads="1"/>
          </p:cNvSpPr>
          <p:nvPr/>
        </p:nvSpPr>
        <p:spPr bwMode="auto">
          <a:xfrm>
            <a:off x="8382001" y="1752600"/>
            <a:ext cx="1768475" cy="3762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REGULATORY</a:t>
            </a:r>
          </a:p>
        </p:txBody>
      </p:sp>
      <p:sp>
        <p:nvSpPr>
          <p:cNvPr id="34822" name="Text Box 7"/>
          <p:cNvSpPr txBox="1">
            <a:spLocks noChangeArrowheads="1"/>
          </p:cNvSpPr>
          <p:nvPr/>
        </p:nvSpPr>
        <p:spPr bwMode="auto">
          <a:xfrm>
            <a:off x="1905001" y="2743200"/>
            <a:ext cx="1997075" cy="3762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IS IT WORTH IT?</a:t>
            </a:r>
          </a:p>
        </p:txBody>
      </p:sp>
      <p:sp>
        <p:nvSpPr>
          <p:cNvPr id="34823" name="Text Box 8"/>
          <p:cNvSpPr txBox="1">
            <a:spLocks noChangeArrowheads="1"/>
          </p:cNvSpPr>
          <p:nvPr/>
        </p:nvSpPr>
        <p:spPr bwMode="auto">
          <a:xfrm>
            <a:off x="1828801" y="3657600"/>
            <a:ext cx="1235075" cy="3762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FUNDING</a:t>
            </a:r>
          </a:p>
        </p:txBody>
      </p:sp>
      <p:sp>
        <p:nvSpPr>
          <p:cNvPr id="34824" name="Text Box 9"/>
          <p:cNvSpPr txBox="1">
            <a:spLocks noChangeArrowheads="1"/>
          </p:cNvSpPr>
          <p:nvPr/>
        </p:nvSpPr>
        <p:spPr bwMode="auto">
          <a:xfrm>
            <a:off x="2209801" y="4572001"/>
            <a:ext cx="1819275" cy="65087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STORING THE </a:t>
            </a:r>
          </a:p>
          <a:p>
            <a:pPr eaLnBrk="1" hangingPunct="1">
              <a:spcBef>
                <a:spcPct val="0"/>
              </a:spcBef>
              <a:buFontTx/>
              <a:buNone/>
            </a:pPr>
            <a:r>
              <a:rPr lang="en-US" altLang="en-US" sz="1800"/>
              <a:t>INFORMATION</a:t>
            </a:r>
          </a:p>
        </p:txBody>
      </p:sp>
      <p:sp>
        <p:nvSpPr>
          <p:cNvPr id="34825" name="Text Box 10"/>
          <p:cNvSpPr txBox="1">
            <a:spLocks noChangeArrowheads="1"/>
          </p:cNvSpPr>
          <p:nvPr/>
        </p:nvSpPr>
        <p:spPr bwMode="auto">
          <a:xfrm>
            <a:off x="8305801" y="2590800"/>
            <a:ext cx="1285875" cy="3762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TRAINING</a:t>
            </a:r>
          </a:p>
        </p:txBody>
      </p:sp>
      <p:sp>
        <p:nvSpPr>
          <p:cNvPr id="34826" name="Text Box 11"/>
          <p:cNvSpPr txBox="1">
            <a:spLocks noChangeArrowheads="1"/>
          </p:cNvSpPr>
          <p:nvPr/>
        </p:nvSpPr>
        <p:spPr bwMode="auto">
          <a:xfrm>
            <a:off x="8305801" y="3429001"/>
            <a:ext cx="1387475" cy="65087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FINDING </a:t>
            </a:r>
          </a:p>
          <a:p>
            <a:pPr eaLnBrk="1" hangingPunct="1">
              <a:spcBef>
                <a:spcPct val="0"/>
              </a:spcBef>
              <a:buFontTx/>
              <a:buNone/>
            </a:pPr>
            <a:r>
              <a:rPr lang="en-US" altLang="en-US" sz="1800"/>
              <a:t>SUBJECTS</a:t>
            </a:r>
          </a:p>
        </p:txBody>
      </p:sp>
      <p:sp>
        <p:nvSpPr>
          <p:cNvPr id="34827" name="Text Box 12"/>
          <p:cNvSpPr txBox="1">
            <a:spLocks noChangeArrowheads="1"/>
          </p:cNvSpPr>
          <p:nvPr/>
        </p:nvSpPr>
        <p:spPr bwMode="auto">
          <a:xfrm>
            <a:off x="8861426" y="4652964"/>
            <a:ext cx="1577975" cy="376237"/>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PUBLISHING</a:t>
            </a:r>
          </a:p>
        </p:txBody>
      </p:sp>
      <p:sp>
        <p:nvSpPr>
          <p:cNvPr id="34828" name="Text Box 13"/>
          <p:cNvSpPr txBox="1">
            <a:spLocks noChangeArrowheads="1"/>
          </p:cNvSpPr>
          <p:nvPr/>
        </p:nvSpPr>
        <p:spPr bwMode="auto">
          <a:xfrm>
            <a:off x="8458201" y="5410200"/>
            <a:ext cx="1514475" cy="3762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STATISTICS</a:t>
            </a:r>
          </a:p>
        </p:txBody>
      </p:sp>
      <p:sp>
        <p:nvSpPr>
          <p:cNvPr id="34829" name="Text Box 14"/>
          <p:cNvSpPr txBox="1">
            <a:spLocks noChangeArrowheads="1"/>
          </p:cNvSpPr>
          <p:nvPr/>
        </p:nvSpPr>
        <p:spPr bwMode="auto">
          <a:xfrm>
            <a:off x="5486401" y="1295401"/>
            <a:ext cx="1539875" cy="65087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WE’VE GOT </a:t>
            </a:r>
          </a:p>
          <a:p>
            <a:pPr eaLnBrk="1" hangingPunct="1">
              <a:spcBef>
                <a:spcPct val="0"/>
              </a:spcBef>
              <a:buFontTx/>
              <a:buNone/>
            </a:pPr>
            <a:r>
              <a:rPr lang="en-US" altLang="en-US" sz="1800"/>
              <a:t>THIS IDEA…</a:t>
            </a:r>
          </a:p>
        </p:txBody>
      </p:sp>
      <p:sp>
        <p:nvSpPr>
          <p:cNvPr id="34830" name="Text Box 15"/>
          <p:cNvSpPr txBox="1">
            <a:spLocks noChangeArrowheads="1"/>
          </p:cNvSpPr>
          <p:nvPr/>
        </p:nvSpPr>
        <p:spPr bwMode="auto">
          <a:xfrm>
            <a:off x="1981201" y="5791200"/>
            <a:ext cx="1679575" cy="3762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PRESENTING</a:t>
            </a:r>
          </a:p>
        </p:txBody>
      </p:sp>
      <p:sp>
        <p:nvSpPr>
          <p:cNvPr id="34831" name="Text Box 16"/>
          <p:cNvSpPr txBox="1">
            <a:spLocks noChangeArrowheads="1"/>
          </p:cNvSpPr>
          <p:nvPr/>
        </p:nvSpPr>
        <p:spPr bwMode="auto">
          <a:xfrm>
            <a:off x="3063876" y="6407707"/>
            <a:ext cx="5583901" cy="369332"/>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dirty="0" smtClean="0"/>
              <a:t>WHERE </a:t>
            </a:r>
            <a:r>
              <a:rPr lang="en-US" altLang="en-US" sz="1800" dirty="0"/>
              <a:t>IS </a:t>
            </a:r>
            <a:r>
              <a:rPr lang="en-US" altLang="en-US" sz="1800" dirty="0" smtClean="0"/>
              <a:t>THE WORK GOING </a:t>
            </a:r>
            <a:r>
              <a:rPr lang="en-US" altLang="en-US" sz="1800" dirty="0"/>
              <a:t>TO </a:t>
            </a:r>
            <a:r>
              <a:rPr lang="en-US" altLang="en-US" sz="1800" dirty="0" smtClean="0"/>
              <a:t>BE DONE?????</a:t>
            </a:r>
            <a:endParaRPr lang="en-US" altLang="en-US" sz="1800" dirty="0"/>
          </a:p>
        </p:txBody>
      </p:sp>
      <p:sp>
        <p:nvSpPr>
          <p:cNvPr id="34832" name="Text Box 17"/>
          <p:cNvSpPr txBox="1">
            <a:spLocks noChangeArrowheads="1"/>
          </p:cNvSpPr>
          <p:nvPr/>
        </p:nvSpPr>
        <p:spPr bwMode="auto">
          <a:xfrm>
            <a:off x="8886826" y="6176964"/>
            <a:ext cx="1400175" cy="376237"/>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LIFESTYLE</a:t>
            </a:r>
          </a:p>
        </p:txBody>
      </p:sp>
      <p:sp>
        <p:nvSpPr>
          <p:cNvPr id="34833" name="Text Box 18"/>
          <p:cNvSpPr txBox="1">
            <a:spLocks noChangeArrowheads="1"/>
          </p:cNvSpPr>
          <p:nvPr/>
        </p:nvSpPr>
        <p:spPr bwMode="auto">
          <a:xfrm>
            <a:off x="8683626" y="304801"/>
            <a:ext cx="1603375" cy="925513"/>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WHAT IF MY </a:t>
            </a:r>
          </a:p>
          <a:p>
            <a:pPr eaLnBrk="1" hangingPunct="1">
              <a:spcBef>
                <a:spcPct val="0"/>
              </a:spcBef>
              <a:buFontTx/>
              <a:buNone/>
            </a:pPr>
            <a:r>
              <a:rPr lang="en-US" altLang="en-US" sz="1800"/>
              <a:t>STUDY IS </a:t>
            </a:r>
          </a:p>
          <a:p>
            <a:pPr eaLnBrk="1" hangingPunct="1">
              <a:spcBef>
                <a:spcPct val="0"/>
              </a:spcBef>
              <a:buFontTx/>
              <a:buNone/>
            </a:pPr>
            <a:r>
              <a:rPr lang="en-US" altLang="en-US" sz="1800"/>
              <a:t>NEGATIVE?</a:t>
            </a:r>
          </a:p>
        </p:txBody>
      </p:sp>
      <p:sp>
        <p:nvSpPr>
          <p:cNvPr id="34834" name="Text Box 19"/>
          <p:cNvSpPr txBox="1">
            <a:spLocks noChangeArrowheads="1"/>
          </p:cNvSpPr>
          <p:nvPr/>
        </p:nvSpPr>
        <p:spPr bwMode="auto">
          <a:xfrm>
            <a:off x="1752601" y="381001"/>
            <a:ext cx="2390775" cy="65087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HOW LONG IS THIS </a:t>
            </a:r>
          </a:p>
          <a:p>
            <a:pPr eaLnBrk="1" hangingPunct="1">
              <a:spcBef>
                <a:spcPct val="0"/>
              </a:spcBef>
              <a:buFontTx/>
              <a:buNone/>
            </a:pPr>
            <a:r>
              <a:rPr lang="en-US" altLang="en-US" sz="1800"/>
              <a:t>GOING TO TAKE?</a:t>
            </a:r>
          </a:p>
        </p:txBody>
      </p:sp>
    </p:spTree>
    <p:extLst>
      <p:ext uri="{BB962C8B-B14F-4D97-AF65-F5344CB8AC3E}">
        <p14:creationId xmlns:p14="http://schemas.microsoft.com/office/powerpoint/2010/main" val="22529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831"/>
                                        </p:tgtEl>
                                        <p:attrNameLst>
                                          <p:attrName>style.visibility</p:attrName>
                                        </p:attrNameLst>
                                      </p:cBhvr>
                                      <p:to>
                                        <p:strVal val="visible"/>
                                      </p:to>
                                    </p:set>
                                    <p:animEffect transition="in" filter="wipe(down)">
                                      <p:cBhvr>
                                        <p:cTn id="7" dur="580">
                                          <p:stCondLst>
                                            <p:cond delay="0"/>
                                          </p:stCondLst>
                                        </p:cTn>
                                        <p:tgtEl>
                                          <p:spTgt spid="34831"/>
                                        </p:tgtEl>
                                      </p:cBhvr>
                                    </p:animEffect>
                                    <p:anim calcmode="lin" valueType="num">
                                      <p:cBhvr>
                                        <p:cTn id="8" dur="1822" tmFilter="0,0; 0.14,0.36; 0.43,0.73; 0.71,0.91; 1.0,1.0">
                                          <p:stCondLst>
                                            <p:cond delay="0"/>
                                          </p:stCondLst>
                                        </p:cTn>
                                        <p:tgtEl>
                                          <p:spTgt spid="348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8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8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8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8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4831"/>
                                        </p:tgtEl>
                                      </p:cBhvr>
                                      <p:to x="100000" y="60000"/>
                                    </p:animScale>
                                    <p:animScale>
                                      <p:cBhvr>
                                        <p:cTn id="14" dur="166" decel="50000">
                                          <p:stCondLst>
                                            <p:cond delay="676"/>
                                          </p:stCondLst>
                                        </p:cTn>
                                        <p:tgtEl>
                                          <p:spTgt spid="34831"/>
                                        </p:tgtEl>
                                      </p:cBhvr>
                                      <p:to x="100000" y="100000"/>
                                    </p:animScale>
                                    <p:animScale>
                                      <p:cBhvr>
                                        <p:cTn id="15" dur="26">
                                          <p:stCondLst>
                                            <p:cond delay="1312"/>
                                          </p:stCondLst>
                                        </p:cTn>
                                        <p:tgtEl>
                                          <p:spTgt spid="34831"/>
                                        </p:tgtEl>
                                      </p:cBhvr>
                                      <p:to x="100000" y="80000"/>
                                    </p:animScale>
                                    <p:animScale>
                                      <p:cBhvr>
                                        <p:cTn id="16" dur="166" decel="50000">
                                          <p:stCondLst>
                                            <p:cond delay="1338"/>
                                          </p:stCondLst>
                                        </p:cTn>
                                        <p:tgtEl>
                                          <p:spTgt spid="34831"/>
                                        </p:tgtEl>
                                      </p:cBhvr>
                                      <p:to x="100000" y="100000"/>
                                    </p:animScale>
                                    <p:animScale>
                                      <p:cBhvr>
                                        <p:cTn id="17" dur="26">
                                          <p:stCondLst>
                                            <p:cond delay="1642"/>
                                          </p:stCondLst>
                                        </p:cTn>
                                        <p:tgtEl>
                                          <p:spTgt spid="34831"/>
                                        </p:tgtEl>
                                      </p:cBhvr>
                                      <p:to x="100000" y="90000"/>
                                    </p:animScale>
                                    <p:animScale>
                                      <p:cBhvr>
                                        <p:cTn id="18" dur="166" decel="50000">
                                          <p:stCondLst>
                                            <p:cond delay="1668"/>
                                          </p:stCondLst>
                                        </p:cTn>
                                        <p:tgtEl>
                                          <p:spTgt spid="34831"/>
                                        </p:tgtEl>
                                      </p:cBhvr>
                                      <p:to x="100000" y="100000"/>
                                    </p:animScale>
                                    <p:animScale>
                                      <p:cBhvr>
                                        <p:cTn id="19" dur="26">
                                          <p:stCondLst>
                                            <p:cond delay="1808"/>
                                          </p:stCondLst>
                                        </p:cTn>
                                        <p:tgtEl>
                                          <p:spTgt spid="34831"/>
                                        </p:tgtEl>
                                      </p:cBhvr>
                                      <p:to x="100000" y="95000"/>
                                    </p:animScale>
                                    <p:animScale>
                                      <p:cBhvr>
                                        <p:cTn id="20" dur="166" decel="50000">
                                          <p:stCondLst>
                                            <p:cond delay="1834"/>
                                          </p:stCondLst>
                                        </p:cTn>
                                        <p:tgtEl>
                                          <p:spTgt spid="348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One more thing …</a:t>
            </a:r>
            <a:endParaRPr lang="en-US" dirty="0"/>
          </a:p>
        </p:txBody>
      </p:sp>
      <p:pic>
        <p:nvPicPr>
          <p:cNvPr id="5" name="Picture 4"/>
          <p:cNvPicPr>
            <a:picLocks noChangeAspect="1"/>
          </p:cNvPicPr>
          <p:nvPr/>
        </p:nvPicPr>
        <p:blipFill>
          <a:blip r:embed="rId2"/>
          <a:stretch>
            <a:fillRect/>
          </a:stretch>
        </p:blipFill>
        <p:spPr>
          <a:xfrm>
            <a:off x="838200" y="1690688"/>
            <a:ext cx="3419475" cy="2276475"/>
          </a:xfrm>
          <a:prstGeom prst="rect">
            <a:avLst/>
          </a:prstGeom>
        </p:spPr>
      </p:pic>
    </p:spTree>
    <p:extLst>
      <p:ext uri="{BB962C8B-B14F-4D97-AF65-F5344CB8AC3E}">
        <p14:creationId xmlns:p14="http://schemas.microsoft.com/office/powerpoint/2010/main" val="728161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7144" y="1800590"/>
            <a:ext cx="1924050" cy="2447925"/>
          </a:xfrm>
          <a:prstGeom prst="rect">
            <a:avLst/>
          </a:prstGeom>
        </p:spPr>
      </p:pic>
      <p:pic>
        <p:nvPicPr>
          <p:cNvPr id="3" name="Picture 2"/>
          <p:cNvPicPr>
            <a:picLocks noChangeAspect="1"/>
          </p:cNvPicPr>
          <p:nvPr/>
        </p:nvPicPr>
        <p:blipFill>
          <a:blip r:embed="rId3"/>
          <a:stretch>
            <a:fillRect/>
          </a:stretch>
        </p:blipFill>
        <p:spPr>
          <a:xfrm>
            <a:off x="597144" y="4672012"/>
            <a:ext cx="4724400" cy="1781175"/>
          </a:xfrm>
          <a:prstGeom prst="rect">
            <a:avLst/>
          </a:prstGeom>
        </p:spPr>
      </p:pic>
      <p:sp>
        <p:nvSpPr>
          <p:cNvPr id="4" name="TextBox 3"/>
          <p:cNvSpPr txBox="1"/>
          <p:nvPr/>
        </p:nvSpPr>
        <p:spPr>
          <a:xfrm>
            <a:off x="4700954" y="990600"/>
            <a:ext cx="5561074" cy="3416320"/>
          </a:xfrm>
          <a:prstGeom prst="rect">
            <a:avLst/>
          </a:prstGeom>
          <a:noFill/>
        </p:spPr>
        <p:txBody>
          <a:bodyPr wrap="none" rtlCol="0">
            <a:spAutoFit/>
          </a:bodyPr>
          <a:lstStyle/>
          <a:p>
            <a:r>
              <a:rPr lang="en-US" dirty="0" smtClean="0"/>
              <a:t>U.S. Naval Academy 1975</a:t>
            </a:r>
          </a:p>
          <a:p>
            <a:r>
              <a:rPr lang="en-US" dirty="0" smtClean="0"/>
              <a:t>Trained as an Oncologist</a:t>
            </a:r>
          </a:p>
          <a:p>
            <a:r>
              <a:rPr lang="en-US" dirty="0" smtClean="0"/>
              <a:t>In The Navy he also pursued Infectious Disease</a:t>
            </a:r>
          </a:p>
          <a:p>
            <a:r>
              <a:rPr lang="en-US" dirty="0" smtClean="0"/>
              <a:t>That lead to research work with HIV</a:t>
            </a:r>
          </a:p>
          <a:p>
            <a:r>
              <a:rPr lang="en-US" dirty="0" smtClean="0"/>
              <a:t>Early research with re-engineered HIV was undertaken</a:t>
            </a:r>
          </a:p>
          <a:p>
            <a:r>
              <a:rPr lang="en-US" dirty="0"/>
              <a:t> </a:t>
            </a:r>
            <a:r>
              <a:rPr lang="en-US" dirty="0" smtClean="0"/>
              <a:t> to modify the virus replication capability</a:t>
            </a:r>
          </a:p>
          <a:p>
            <a:r>
              <a:rPr lang="en-US" dirty="0" smtClean="0"/>
              <a:t>Around 2002 the thought occurs that HIV might be useful</a:t>
            </a:r>
          </a:p>
          <a:p>
            <a:r>
              <a:rPr lang="en-US" dirty="0"/>
              <a:t> </a:t>
            </a:r>
            <a:r>
              <a:rPr lang="en-US" dirty="0" smtClean="0"/>
              <a:t> in the treatment of cancer cells</a:t>
            </a:r>
          </a:p>
          <a:p>
            <a:r>
              <a:rPr lang="en-US" dirty="0" smtClean="0"/>
              <a:t>At that time most immunotherapy work was with</a:t>
            </a:r>
          </a:p>
          <a:p>
            <a:r>
              <a:rPr lang="en-US" dirty="0"/>
              <a:t> </a:t>
            </a:r>
            <a:r>
              <a:rPr lang="en-US" dirty="0" smtClean="0"/>
              <a:t> </a:t>
            </a:r>
            <a:r>
              <a:rPr lang="en-US" dirty="0" err="1" smtClean="0"/>
              <a:t>gammaretrovirus</a:t>
            </a:r>
            <a:r>
              <a:rPr lang="en-US" dirty="0" smtClean="0"/>
              <a:t> and mouse models</a:t>
            </a:r>
          </a:p>
          <a:p>
            <a:r>
              <a:rPr lang="en-US" dirty="0" smtClean="0"/>
              <a:t>He found the HIV worked better to infect human T-cells</a:t>
            </a:r>
          </a:p>
          <a:p>
            <a:r>
              <a:rPr lang="en-US" dirty="0"/>
              <a:t> </a:t>
            </a:r>
            <a:r>
              <a:rPr lang="en-US" dirty="0" smtClean="0"/>
              <a:t> than the mouse virus vectors</a:t>
            </a:r>
            <a:endParaRPr lang="en-US" dirty="0"/>
          </a:p>
        </p:txBody>
      </p:sp>
    </p:spTree>
    <p:extLst>
      <p:ext uri="{BB962C8B-B14F-4D97-AF65-F5344CB8AC3E}">
        <p14:creationId xmlns:p14="http://schemas.microsoft.com/office/powerpoint/2010/main" val="3203790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9002" y="298915"/>
            <a:ext cx="8366613" cy="6405952"/>
          </a:xfrm>
          <a:prstGeom prst="rect">
            <a:avLst/>
          </a:prstGeom>
        </p:spPr>
      </p:pic>
    </p:spTree>
    <p:extLst>
      <p:ext uri="{BB962C8B-B14F-4D97-AF65-F5344CB8AC3E}">
        <p14:creationId xmlns:p14="http://schemas.microsoft.com/office/powerpoint/2010/main" val="1516650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1981200" y="838200"/>
            <a:ext cx="8229600" cy="838200"/>
          </a:xfrm>
        </p:spPr>
        <p:txBody>
          <a:bodyPr/>
          <a:lstStyle/>
          <a:p>
            <a:pPr eaLnBrk="1" hangingPunct="1"/>
            <a:r>
              <a:rPr lang="en-US" altLang="en-US" smtClean="0"/>
              <a:t>What is translational research?</a:t>
            </a:r>
          </a:p>
        </p:txBody>
      </p:sp>
      <p:sp>
        <p:nvSpPr>
          <p:cNvPr id="8195" name="Content Placeholder 2"/>
          <p:cNvSpPr>
            <a:spLocks noGrp="1"/>
          </p:cNvSpPr>
          <p:nvPr>
            <p:ph idx="4294967295"/>
          </p:nvPr>
        </p:nvSpPr>
        <p:spPr>
          <a:xfrm>
            <a:off x="1981200" y="1828800"/>
            <a:ext cx="8229600" cy="4745038"/>
          </a:xfrm>
        </p:spPr>
        <p:txBody>
          <a:bodyPr/>
          <a:lstStyle/>
          <a:p>
            <a:pPr eaLnBrk="1" hangingPunct="1"/>
            <a:r>
              <a:rPr lang="en-US" altLang="en-US" smtClean="0"/>
              <a:t>“Translational research means different things to different people, but it seems important to almost everyone”</a:t>
            </a:r>
          </a:p>
          <a:p>
            <a:pPr lvl="1" eaLnBrk="1" hangingPunct="1"/>
            <a:r>
              <a:rPr lang="en-US" altLang="en-US" smtClean="0"/>
              <a:t>Stephen Woolf, JAMA, 2008</a:t>
            </a:r>
          </a:p>
          <a:p>
            <a:pPr eaLnBrk="1" hangingPunct="1"/>
            <a:r>
              <a:rPr lang="en-US" altLang="en-US" smtClean="0"/>
              <a:t>Commonly used terms:  clinical research, patient-oriented research, translational research</a:t>
            </a:r>
          </a:p>
          <a:p>
            <a:pPr eaLnBrk="1" hangingPunct="1"/>
            <a:r>
              <a:rPr lang="en-US" altLang="en-US" smtClean="0"/>
              <a:t>NIH roadmap:  Zerhouni, Science 2003</a:t>
            </a:r>
          </a:p>
          <a:p>
            <a:pPr eaLnBrk="1" hangingPunct="1"/>
            <a:r>
              <a:rPr lang="en-US" altLang="en-US" smtClean="0"/>
              <a:t>“Bench to bedside”</a:t>
            </a:r>
          </a:p>
        </p:txBody>
      </p:sp>
      <p:sp>
        <p:nvSpPr>
          <p:cNvPr id="8196" name="Slide Number Placeholder 3"/>
          <p:cNvSpPr txBox="1">
            <a:spLocks noGrp="1"/>
          </p:cNvSpPr>
          <p:nvPr/>
        </p:nvSpPr>
        <p:spPr bwMode="auto">
          <a:xfrm>
            <a:off x="9698038" y="158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300"/>
              </a:spcBef>
              <a:buClr>
                <a:schemeClr val="tx1"/>
              </a:buClr>
              <a:buFont typeface="Georgia" panose="02040502050405020303" pitchFamily="18" charset="0"/>
              <a:buChar char="•"/>
              <a:defRPr sz="2800">
                <a:solidFill>
                  <a:schemeClr val="tx1"/>
                </a:solidFill>
                <a:latin typeface="Trebuchet MS" panose="020B0603020202020204" pitchFamily="34"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Trebuchet MS" panose="020B0603020202020204" pitchFamily="34"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Trebuchet MS" panose="020B0603020202020204" pitchFamily="34"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Trebuchet MS" panose="020B0603020202020204" pitchFamily="34" charset="0"/>
              </a:defRPr>
            </a:lvl4pPr>
            <a:lvl5pPr marL="2057400" indent="-228600">
              <a:spcBef>
                <a:spcPts val="300"/>
              </a:spcBef>
              <a:buClr>
                <a:srgbClr val="313340"/>
              </a:buClr>
              <a:buFont typeface="Georgia" panose="02040502050405020303" pitchFamily="18" charset="0"/>
              <a:buChar char="▫"/>
              <a:defRPr sz="2000">
                <a:solidFill>
                  <a:srgbClr val="313340"/>
                </a:solidFill>
                <a:latin typeface="Trebuchet MS" panose="020B0603020202020204" pitchFamily="34" charset="0"/>
              </a:defRPr>
            </a:lvl5pPr>
            <a:lvl6pPr marL="2514600" indent="-228600" eaLnBrk="0" fontAlgn="base" hangingPunct="0">
              <a:spcBef>
                <a:spcPts val="300"/>
              </a:spcBef>
              <a:spcAft>
                <a:spcPct val="0"/>
              </a:spcAft>
              <a:buClr>
                <a:srgbClr val="313340"/>
              </a:buClr>
              <a:buFont typeface="Georgia" panose="02040502050405020303" pitchFamily="18" charset="0"/>
              <a:buChar char="▫"/>
              <a:defRPr sz="2000">
                <a:solidFill>
                  <a:srgbClr val="313340"/>
                </a:solidFill>
                <a:latin typeface="Trebuchet MS" panose="020B0603020202020204" pitchFamily="34" charset="0"/>
              </a:defRPr>
            </a:lvl6pPr>
            <a:lvl7pPr marL="2971800" indent="-228600" eaLnBrk="0" fontAlgn="base" hangingPunct="0">
              <a:spcBef>
                <a:spcPts val="300"/>
              </a:spcBef>
              <a:spcAft>
                <a:spcPct val="0"/>
              </a:spcAft>
              <a:buClr>
                <a:srgbClr val="313340"/>
              </a:buClr>
              <a:buFont typeface="Georgia" panose="02040502050405020303" pitchFamily="18" charset="0"/>
              <a:buChar char="▫"/>
              <a:defRPr sz="2000">
                <a:solidFill>
                  <a:srgbClr val="313340"/>
                </a:solidFill>
                <a:latin typeface="Trebuchet MS" panose="020B0603020202020204" pitchFamily="34" charset="0"/>
              </a:defRPr>
            </a:lvl7pPr>
            <a:lvl8pPr marL="3429000" indent="-228600" eaLnBrk="0" fontAlgn="base" hangingPunct="0">
              <a:spcBef>
                <a:spcPts val="300"/>
              </a:spcBef>
              <a:spcAft>
                <a:spcPct val="0"/>
              </a:spcAft>
              <a:buClr>
                <a:srgbClr val="313340"/>
              </a:buClr>
              <a:buFont typeface="Georgia" panose="02040502050405020303" pitchFamily="18" charset="0"/>
              <a:buChar char="▫"/>
              <a:defRPr sz="2000">
                <a:solidFill>
                  <a:srgbClr val="313340"/>
                </a:solidFill>
                <a:latin typeface="Trebuchet MS" panose="020B0603020202020204" pitchFamily="34" charset="0"/>
              </a:defRPr>
            </a:lvl8pPr>
            <a:lvl9pPr marL="3886200" indent="-228600" eaLnBrk="0" fontAlgn="base" hangingPunct="0">
              <a:spcBef>
                <a:spcPts val="300"/>
              </a:spcBef>
              <a:spcAft>
                <a:spcPct val="0"/>
              </a:spcAft>
              <a:buClr>
                <a:srgbClr val="313340"/>
              </a:buClr>
              <a:buFont typeface="Georgia" panose="02040502050405020303" pitchFamily="18" charset="0"/>
              <a:buChar char="▫"/>
              <a:defRPr sz="2000">
                <a:solidFill>
                  <a:srgbClr val="313340"/>
                </a:solidFill>
                <a:latin typeface="Trebuchet MS" panose="020B0603020202020204" pitchFamily="34" charset="0"/>
              </a:defRPr>
            </a:lvl9pPr>
          </a:lstStyle>
          <a:p>
            <a:pPr algn="r" eaLnBrk="1" hangingPunct="1">
              <a:spcBef>
                <a:spcPct val="0"/>
              </a:spcBef>
              <a:buClrTx/>
              <a:buFontTx/>
              <a:buNone/>
            </a:pPr>
            <a:fld id="{2CB3E7CF-47BD-4729-862A-8F15046ACC2C}" type="slidenum">
              <a:rPr lang="en-US" altLang="en-US" sz="1800">
                <a:solidFill>
                  <a:srgbClr val="FFFFFF"/>
                </a:solidFill>
              </a:rPr>
              <a:pPr algn="r" eaLnBrk="1" hangingPunct="1">
                <a:spcBef>
                  <a:spcPct val="0"/>
                </a:spcBef>
                <a:buClrTx/>
                <a:buFontTx/>
                <a:buNone/>
              </a:pPr>
              <a:t>3</a:t>
            </a:fld>
            <a:endParaRPr lang="en-US" altLang="en-US" sz="1800">
              <a:solidFill>
                <a:srgbClr val="FFFFFF"/>
              </a:solidFill>
            </a:endParaRPr>
          </a:p>
        </p:txBody>
      </p:sp>
    </p:spTree>
    <p:extLst>
      <p:ext uri="{BB962C8B-B14F-4D97-AF65-F5344CB8AC3E}">
        <p14:creationId xmlns:p14="http://schemas.microsoft.com/office/powerpoint/2010/main" val="5495522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6194" y="-24684"/>
            <a:ext cx="8059611" cy="6907367"/>
          </a:xfrm>
          <a:prstGeom prst="rect">
            <a:avLst/>
          </a:prstGeom>
        </p:spPr>
      </p:pic>
    </p:spTree>
    <p:extLst>
      <p:ext uri="{BB962C8B-B14F-4D97-AF65-F5344CB8AC3E}">
        <p14:creationId xmlns:p14="http://schemas.microsoft.com/office/powerpoint/2010/main" val="735277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en-US" dirty="0" smtClean="0"/>
              <a:t>Where to find help</a:t>
            </a:r>
          </a:p>
        </p:txBody>
      </p:sp>
      <p:sp>
        <p:nvSpPr>
          <p:cNvPr id="35843" name="Content Placeholder 2"/>
          <p:cNvSpPr>
            <a:spLocks noGrp="1"/>
          </p:cNvSpPr>
          <p:nvPr>
            <p:ph idx="1"/>
          </p:nvPr>
        </p:nvSpPr>
        <p:spPr>
          <a:xfrm>
            <a:off x="838200" y="1825625"/>
            <a:ext cx="10515600" cy="2039793"/>
          </a:xfrm>
        </p:spPr>
        <p:txBody>
          <a:bodyPr/>
          <a:lstStyle/>
          <a:p>
            <a:pPr eaLnBrk="1" hangingPunct="1"/>
            <a:r>
              <a:rPr lang="en-US" altLang="en-US" dirty="0" smtClean="0">
                <a:hlinkClick r:id="rId2"/>
              </a:rPr>
              <a:t>www.itmat.upenn.edu</a:t>
            </a:r>
            <a:endParaRPr lang="en-US" altLang="en-US" dirty="0" smtClean="0"/>
          </a:p>
          <a:p>
            <a:r>
              <a:rPr lang="en-US" altLang="en-US" dirty="0" smtClean="0">
                <a:hlinkClick r:id="rId3"/>
              </a:rPr>
              <a:t>http://www.itmat.upenn.edu/chps/</a:t>
            </a:r>
            <a:endParaRPr lang="en-US" altLang="en-US" dirty="0" smtClean="0"/>
          </a:p>
          <a:p>
            <a:pPr eaLnBrk="1" hangingPunct="1"/>
            <a:r>
              <a:rPr lang="en-US" altLang="en-US" u="sng" dirty="0" smtClean="0">
                <a:hlinkClick r:id="rId4"/>
              </a:rPr>
              <a:t>http://www.med.upenn.edu/clinrestraining/</a:t>
            </a:r>
            <a:endParaRPr lang="en-US" altLang="en-US" u="sng" dirty="0" smtClean="0"/>
          </a:p>
          <a:p>
            <a:pPr eaLnBrk="1" hangingPunct="1"/>
            <a:r>
              <a:rPr lang="en-US" altLang="en-US" u="sng" dirty="0" smtClean="0"/>
              <a:t>townsend@upenn.edu</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1763540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What do I need to do human research?</a:t>
            </a:r>
          </a:p>
        </p:txBody>
      </p:sp>
      <p:sp>
        <p:nvSpPr>
          <p:cNvPr id="5" name="Content Placeholder 4"/>
          <p:cNvSpPr>
            <a:spLocks noGrp="1"/>
          </p:cNvSpPr>
          <p:nvPr>
            <p:ph sz="half" idx="2"/>
          </p:nvPr>
        </p:nvSpPr>
        <p:spPr/>
        <p:txBody>
          <a:bodyPr>
            <a:normAutofit fontScale="92500" lnSpcReduction="20000"/>
          </a:bodyPr>
          <a:lstStyle/>
          <a:p>
            <a:r>
              <a:rPr lang="en-US" altLang="en-US" b="1" i="1" smtClean="0"/>
              <a:t>Training</a:t>
            </a:r>
          </a:p>
          <a:p>
            <a:r>
              <a:rPr lang="en-US" altLang="en-US" smtClean="0"/>
              <a:t>Mentor</a:t>
            </a:r>
          </a:p>
          <a:p>
            <a:r>
              <a:rPr lang="en-US" altLang="en-US" smtClean="0"/>
              <a:t>Vocabulary</a:t>
            </a:r>
          </a:p>
          <a:p>
            <a:r>
              <a:rPr lang="en-US" altLang="en-US" smtClean="0"/>
              <a:t>Structure/Space</a:t>
            </a:r>
          </a:p>
          <a:p>
            <a:r>
              <a:rPr lang="en-US" altLang="en-US" smtClean="0"/>
              <a:t>Ideas</a:t>
            </a:r>
          </a:p>
          <a:p>
            <a:r>
              <a:rPr lang="en-US" altLang="en-US" smtClean="0"/>
              <a:t>Subjects</a:t>
            </a:r>
          </a:p>
          <a:p>
            <a:r>
              <a:rPr lang="en-US" altLang="en-US" b="1" i="1" smtClean="0"/>
              <a:t>Datasets</a:t>
            </a:r>
          </a:p>
          <a:p>
            <a:r>
              <a:rPr lang="en-US" altLang="en-US" smtClean="0"/>
              <a:t>Regulatory</a:t>
            </a:r>
          </a:p>
          <a:p>
            <a:r>
              <a:rPr lang="en-US" altLang="en-US" smtClean="0"/>
              <a:t>Resource Locator</a:t>
            </a:r>
          </a:p>
        </p:txBody>
      </p:sp>
      <p:sp>
        <p:nvSpPr>
          <p:cNvPr id="5126" name="Content Placeholder 6"/>
          <p:cNvSpPr>
            <a:spLocks noGrp="1"/>
          </p:cNvSpPr>
          <p:nvPr>
            <p:ph sz="quarter" idx="4"/>
          </p:nvPr>
        </p:nvSpPr>
        <p:spPr/>
        <p:txBody>
          <a:bodyPr>
            <a:normAutofit fontScale="92500" lnSpcReduction="10000"/>
          </a:bodyPr>
          <a:lstStyle/>
          <a:p>
            <a:r>
              <a:rPr lang="en-US" altLang="en-US" smtClean="0"/>
              <a:t>Protected Time</a:t>
            </a:r>
          </a:p>
          <a:p>
            <a:r>
              <a:rPr lang="en-US" altLang="en-US" b="1" i="1" smtClean="0"/>
              <a:t>Statistical Support</a:t>
            </a:r>
          </a:p>
          <a:p>
            <a:r>
              <a:rPr lang="en-US" altLang="en-US" smtClean="0"/>
              <a:t>Funding</a:t>
            </a:r>
          </a:p>
          <a:p>
            <a:r>
              <a:rPr lang="en-US" altLang="en-US" smtClean="0"/>
              <a:t>Knowledgelink</a:t>
            </a:r>
          </a:p>
          <a:p>
            <a:r>
              <a:rPr lang="en-US" altLang="en-US" smtClean="0"/>
              <a:t>Collaborators/Community</a:t>
            </a:r>
          </a:p>
          <a:p>
            <a:r>
              <a:rPr lang="en-US" altLang="en-US" b="1" i="1" smtClean="0"/>
              <a:t>Coaching/Writing</a:t>
            </a:r>
          </a:p>
          <a:p>
            <a:r>
              <a:rPr lang="en-US" altLang="en-US" smtClean="0"/>
              <a:t>Passion</a:t>
            </a:r>
          </a:p>
          <a:p>
            <a:r>
              <a:rPr lang="en-US" altLang="en-US" smtClean="0"/>
              <a:t>Persistence</a:t>
            </a:r>
          </a:p>
        </p:txBody>
      </p:sp>
    </p:spTree>
    <p:extLst>
      <p:ext uri="{BB962C8B-B14F-4D97-AF65-F5344CB8AC3E}">
        <p14:creationId xmlns:p14="http://schemas.microsoft.com/office/powerpoint/2010/main" val="436649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left)">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2793" y="6234182"/>
            <a:ext cx="3025572" cy="369332"/>
          </a:xfrm>
          <a:prstGeom prst="rect">
            <a:avLst/>
          </a:prstGeom>
        </p:spPr>
        <p:txBody>
          <a:bodyPr wrap="none">
            <a:spAutoFit/>
          </a:bodyPr>
          <a:lstStyle/>
          <a:p>
            <a:r>
              <a:rPr lang="en-US" dirty="0" smtClean="0"/>
              <a:t>http://www.itmat.upenn.edu/</a:t>
            </a:r>
            <a:endParaRPr lang="en-US" dirty="0"/>
          </a:p>
        </p:txBody>
      </p:sp>
      <p:pic>
        <p:nvPicPr>
          <p:cNvPr id="5" name="Picture 4"/>
          <p:cNvPicPr>
            <a:picLocks noChangeAspect="1"/>
          </p:cNvPicPr>
          <p:nvPr/>
        </p:nvPicPr>
        <p:blipFill>
          <a:blip r:embed="rId2"/>
          <a:stretch>
            <a:fillRect/>
          </a:stretch>
        </p:blipFill>
        <p:spPr>
          <a:xfrm>
            <a:off x="3333499" y="310469"/>
            <a:ext cx="6538412" cy="5720108"/>
          </a:xfrm>
          <a:prstGeom prst="rect">
            <a:avLst/>
          </a:prstGeom>
        </p:spPr>
      </p:pic>
      <p:sp>
        <p:nvSpPr>
          <p:cNvPr id="6" name="Right Arrow 5"/>
          <p:cNvSpPr/>
          <p:nvPr/>
        </p:nvSpPr>
        <p:spPr>
          <a:xfrm>
            <a:off x="2436395" y="4379494"/>
            <a:ext cx="986590" cy="1985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102518" y="1296903"/>
            <a:ext cx="2581025" cy="5403549"/>
          </a:xfrm>
          <a:prstGeom prst="rect">
            <a:avLst/>
          </a:prstGeom>
        </p:spPr>
      </p:pic>
      <p:pic>
        <p:nvPicPr>
          <p:cNvPr id="8" name="Picture 7"/>
          <p:cNvPicPr>
            <a:picLocks noChangeAspect="1"/>
          </p:cNvPicPr>
          <p:nvPr/>
        </p:nvPicPr>
        <p:blipFill rotWithShape="1">
          <a:blip r:embed="rId4"/>
          <a:srcRect b="14812"/>
          <a:stretch/>
        </p:blipFill>
        <p:spPr>
          <a:xfrm>
            <a:off x="243923" y="310469"/>
            <a:ext cx="2857500" cy="1476767"/>
          </a:xfrm>
          <a:prstGeom prst="rect">
            <a:avLst/>
          </a:prstGeom>
        </p:spPr>
      </p:pic>
    </p:spTree>
    <p:extLst>
      <p:ext uri="{BB962C8B-B14F-4D97-AF65-F5344CB8AC3E}">
        <p14:creationId xmlns:p14="http://schemas.microsoft.com/office/powerpoint/2010/main" val="288889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281" y="6276292"/>
            <a:ext cx="3551806" cy="369332"/>
          </a:xfrm>
          <a:prstGeom prst="rect">
            <a:avLst/>
          </a:prstGeom>
        </p:spPr>
        <p:txBody>
          <a:bodyPr wrap="none">
            <a:spAutoFit/>
          </a:bodyPr>
          <a:lstStyle/>
          <a:p>
            <a:r>
              <a:rPr lang="en-US" dirty="0" smtClean="0"/>
              <a:t>https://www.med.upenn.edu/chps/</a:t>
            </a:r>
            <a:endParaRPr lang="en-US" dirty="0"/>
          </a:p>
        </p:txBody>
      </p:sp>
      <p:pic>
        <p:nvPicPr>
          <p:cNvPr id="3" name="Picture 2"/>
          <p:cNvPicPr>
            <a:picLocks noChangeAspect="1"/>
          </p:cNvPicPr>
          <p:nvPr/>
        </p:nvPicPr>
        <p:blipFill>
          <a:blip r:embed="rId2"/>
          <a:stretch>
            <a:fillRect/>
          </a:stretch>
        </p:blipFill>
        <p:spPr>
          <a:xfrm>
            <a:off x="2654216" y="87229"/>
            <a:ext cx="7172325" cy="6057900"/>
          </a:xfrm>
          <a:prstGeom prst="rect">
            <a:avLst/>
          </a:prstGeom>
        </p:spPr>
      </p:pic>
      <p:sp>
        <p:nvSpPr>
          <p:cNvPr id="4" name="Oval 3"/>
          <p:cNvSpPr/>
          <p:nvPr/>
        </p:nvSpPr>
        <p:spPr>
          <a:xfrm>
            <a:off x="2737184" y="1155032"/>
            <a:ext cx="836195" cy="3910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98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6661" y="998120"/>
            <a:ext cx="8210550" cy="5391150"/>
          </a:xfrm>
          <a:prstGeom prst="rect">
            <a:avLst/>
          </a:prstGeom>
        </p:spPr>
      </p:pic>
      <p:sp>
        <p:nvSpPr>
          <p:cNvPr id="3" name="Rectangle 2"/>
          <p:cNvSpPr/>
          <p:nvPr/>
        </p:nvSpPr>
        <p:spPr>
          <a:xfrm>
            <a:off x="237614" y="218392"/>
            <a:ext cx="2556854" cy="369332"/>
          </a:xfrm>
          <a:prstGeom prst="rect">
            <a:avLst/>
          </a:prstGeom>
        </p:spPr>
        <p:txBody>
          <a:bodyPr wrap="none">
            <a:spAutoFit/>
          </a:bodyPr>
          <a:lstStyle/>
          <a:p>
            <a:r>
              <a:rPr lang="en-US" dirty="0" smtClean="0"/>
              <a:t>https://www.upenn.edu/</a:t>
            </a:r>
            <a:endParaRPr lang="en-US" dirty="0"/>
          </a:p>
        </p:txBody>
      </p:sp>
    </p:spTree>
    <p:extLst>
      <p:ext uri="{BB962C8B-B14F-4D97-AF65-F5344CB8AC3E}">
        <p14:creationId xmlns:p14="http://schemas.microsoft.com/office/powerpoint/2010/main" val="2791965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sites for CHPS</a:t>
            </a:r>
            <a:endParaRPr lang="en-US" dirty="0"/>
          </a:p>
        </p:txBody>
      </p:sp>
      <p:sp>
        <p:nvSpPr>
          <p:cNvPr id="3" name="Content Placeholder 2"/>
          <p:cNvSpPr>
            <a:spLocks noGrp="1"/>
          </p:cNvSpPr>
          <p:nvPr>
            <p:ph idx="1"/>
          </p:nvPr>
        </p:nvSpPr>
        <p:spPr>
          <a:xfrm>
            <a:off x="838200" y="1825625"/>
            <a:ext cx="10515600" cy="3029117"/>
          </a:xfrm>
        </p:spPr>
        <p:txBody>
          <a:bodyPr/>
          <a:lstStyle/>
          <a:p>
            <a:r>
              <a:rPr lang="en-US" dirty="0" smtClean="0"/>
              <a:t>4 PCAM South – outpatient</a:t>
            </a:r>
          </a:p>
          <a:p>
            <a:endParaRPr lang="en-US" dirty="0"/>
          </a:p>
          <a:p>
            <a:r>
              <a:rPr lang="en-US" dirty="0" smtClean="0"/>
              <a:t>1 Dulles – inpatient and metabolic room</a:t>
            </a:r>
          </a:p>
          <a:p>
            <a:endParaRPr lang="en-US" dirty="0"/>
          </a:p>
          <a:p>
            <a:r>
              <a:rPr lang="en-US" dirty="0" err="1" smtClean="0"/>
              <a:t>Mutch</a:t>
            </a:r>
            <a:r>
              <a:rPr lang="en-US" dirty="0" smtClean="0"/>
              <a:t> Building at </a:t>
            </a:r>
            <a:r>
              <a:rPr lang="en-US" dirty="0" smtClean="0"/>
              <a:t>Presbyterian – 1</a:t>
            </a:r>
            <a:r>
              <a:rPr lang="en-US" baseline="30000" dirty="0" smtClean="0"/>
              <a:t>st</a:t>
            </a:r>
            <a:r>
              <a:rPr lang="en-US" dirty="0" smtClean="0"/>
              <a:t> Floor</a:t>
            </a:r>
            <a:endParaRPr lang="en-US" dirty="0"/>
          </a:p>
        </p:txBody>
      </p:sp>
    </p:spTree>
    <p:extLst>
      <p:ext uri="{BB962C8B-B14F-4D97-AF65-F5344CB8AC3E}">
        <p14:creationId xmlns:p14="http://schemas.microsoft.com/office/powerpoint/2010/main" val="2107140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9156"/>
          <a:stretch/>
        </p:blipFill>
        <p:spPr>
          <a:xfrm>
            <a:off x="2743201" y="550982"/>
            <a:ext cx="7329054" cy="5535491"/>
          </a:xfrm>
          <a:prstGeom prst="rect">
            <a:avLst/>
          </a:prstGeom>
        </p:spPr>
      </p:pic>
      <p:sp>
        <p:nvSpPr>
          <p:cNvPr id="3" name="32-Point Star 2"/>
          <p:cNvSpPr/>
          <p:nvPr/>
        </p:nvSpPr>
        <p:spPr>
          <a:xfrm>
            <a:off x="8229600" y="4807527"/>
            <a:ext cx="193964" cy="249382"/>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2-Point Star 3"/>
          <p:cNvSpPr/>
          <p:nvPr/>
        </p:nvSpPr>
        <p:spPr>
          <a:xfrm>
            <a:off x="7564583" y="4239483"/>
            <a:ext cx="193964" cy="249382"/>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2-Point Star 4"/>
          <p:cNvSpPr/>
          <p:nvPr/>
        </p:nvSpPr>
        <p:spPr>
          <a:xfrm>
            <a:off x="4738266" y="1330037"/>
            <a:ext cx="193964" cy="249382"/>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6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738</Words>
  <Application>Microsoft Office PowerPoint</Application>
  <PresentationFormat>Widescreen</PresentationFormat>
  <Paragraphs>173</Paragraphs>
  <Slides>31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MS PGothic</vt:lpstr>
      <vt:lpstr>Arial</vt:lpstr>
      <vt:lpstr>Calibri</vt:lpstr>
      <vt:lpstr>Calibri Light</vt:lpstr>
      <vt:lpstr>Trebuchet MS</vt:lpstr>
      <vt:lpstr>Wingdings</vt:lpstr>
      <vt:lpstr>Office Theme</vt:lpstr>
      <vt:lpstr>Factory</vt:lpstr>
      <vt:lpstr>Where is clinical research done?</vt:lpstr>
      <vt:lpstr>What is Clinical Research?</vt:lpstr>
      <vt:lpstr>What is translational research?</vt:lpstr>
      <vt:lpstr>What do I need to do human research?</vt:lpstr>
      <vt:lpstr>PowerPoint Presentation</vt:lpstr>
      <vt:lpstr>PowerPoint Presentation</vt:lpstr>
      <vt:lpstr>PowerPoint Presentation</vt:lpstr>
      <vt:lpstr>Three sites for CHPS</vt:lpstr>
      <vt:lpstr>PowerPoint Presentation</vt:lpstr>
      <vt:lpstr>What does the CHPS offer as services/cores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vt:lpstr>
      <vt:lpstr>PowerPoint Presentation</vt:lpstr>
      <vt:lpstr>PowerPoint Presentation</vt:lpstr>
      <vt:lpstr>PowerPoint Presentation</vt:lpstr>
      <vt:lpstr>Welcome</vt:lpstr>
      <vt:lpstr>Cost Schedule for Nursing for NIH supported Studies</vt:lpstr>
      <vt:lpstr>Why we do this -  </vt:lpstr>
      <vt:lpstr>Recap</vt:lpstr>
      <vt:lpstr>One more thing …</vt:lpstr>
      <vt:lpstr>PowerPoint Presentation</vt:lpstr>
      <vt:lpstr>PowerPoint Presentation</vt:lpstr>
      <vt:lpstr>PowerPoint Presentation</vt:lpstr>
      <vt:lpstr>Where to find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is clinical research done?</dc:title>
  <dc:creator>Townsend MD, Raymond R</dc:creator>
  <cp:lastModifiedBy>Townsend MD, Raymond R</cp:lastModifiedBy>
  <cp:revision>11</cp:revision>
  <dcterms:created xsi:type="dcterms:W3CDTF">2019-11-12T18:32:16Z</dcterms:created>
  <dcterms:modified xsi:type="dcterms:W3CDTF">2019-11-13T11:31:52Z</dcterms:modified>
</cp:coreProperties>
</file>